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sldIdLst>
    <p:sldId id="288" r:id="rId2"/>
    <p:sldId id="292" r:id="rId3"/>
    <p:sldId id="293" r:id="rId4"/>
    <p:sldId id="258" r:id="rId5"/>
    <p:sldId id="259" r:id="rId6"/>
    <p:sldId id="261" r:id="rId7"/>
    <p:sldId id="263" r:id="rId8"/>
    <p:sldId id="294" r:id="rId9"/>
    <p:sldId id="295" r:id="rId10"/>
    <p:sldId id="270" r:id="rId11"/>
    <p:sldId id="271" r:id="rId12"/>
    <p:sldId id="272" r:id="rId13"/>
    <p:sldId id="296" r:id="rId14"/>
    <p:sldId id="274" r:id="rId15"/>
    <p:sldId id="280" r:id="rId16"/>
    <p:sldId id="281" r:id="rId17"/>
    <p:sldId id="286" r:id="rId18"/>
    <p:sldId id="287" r:id="rId19"/>
    <p:sldId id="300" r:id="rId20"/>
    <p:sldId id="301" r:id="rId21"/>
    <p:sldId id="298" r:id="rId22"/>
    <p:sldId id="299" r:id="rId2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AB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673"/>
  </p:normalViewPr>
  <p:slideViewPr>
    <p:cSldViewPr snapToGrid="0">
      <p:cViewPr varScale="1">
        <p:scale>
          <a:sx n="83" d="100"/>
          <a:sy n="83" d="100"/>
        </p:scale>
        <p:origin x="2608"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B9C1F-5940-F549-979A-768B82F7D9D8}" type="datetimeFigureOut">
              <a:rPr lang="de-DE" smtClean="0"/>
              <a:t>08.12.25</a:t>
            </a:fld>
            <a:endParaRPr lang="de-DE"/>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AAA86-942A-FF4D-BF5D-C275EC4655D6}" type="slidenum">
              <a:rPr lang="de-DE" smtClean="0"/>
              <a:t>‹#›</a:t>
            </a:fld>
            <a:endParaRPr lang="de-DE"/>
          </a:p>
        </p:txBody>
      </p:sp>
    </p:spTree>
    <p:extLst>
      <p:ext uri="{BB962C8B-B14F-4D97-AF65-F5344CB8AC3E}">
        <p14:creationId xmlns:p14="http://schemas.microsoft.com/office/powerpoint/2010/main" val="65996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Lärarmanual där exempel finns som man kan visa för eleverna</a:t>
            </a:r>
          </a:p>
        </p:txBody>
      </p:sp>
      <p:sp>
        <p:nvSpPr>
          <p:cNvPr id="4" name="Platshållare för bildnummer 3"/>
          <p:cNvSpPr>
            <a:spLocks noGrp="1"/>
          </p:cNvSpPr>
          <p:nvPr>
            <p:ph type="sldNum" sz="quarter" idx="5"/>
          </p:nvPr>
        </p:nvSpPr>
        <p:spPr/>
        <p:txBody>
          <a:bodyPr/>
          <a:lstStyle/>
          <a:p>
            <a:fld id="{B60AAA86-942A-FF4D-BF5D-C275EC4655D6}" type="slidenum">
              <a:rPr lang="de-DE" smtClean="0"/>
              <a:t>1</a:t>
            </a:fld>
            <a:endParaRPr lang="de-DE"/>
          </a:p>
        </p:txBody>
      </p:sp>
    </p:spTree>
    <p:extLst>
      <p:ext uri="{BB962C8B-B14F-4D97-AF65-F5344CB8AC3E}">
        <p14:creationId xmlns:p14="http://schemas.microsoft.com/office/powerpoint/2010/main" val="2828616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  Addition </a:t>
            </a:r>
            <a:r>
              <a:rPr lang="sv-SE" b="0" dirty="0"/>
              <a:t>– ingen tidsgräns</a:t>
            </a:r>
            <a:endParaRPr lang="en-GB" b="1" noProof="1"/>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1">
                <a:solidFill>
                  <a:srgbClr val="0070C0"/>
                </a:solidFill>
              </a:rPr>
              <a:t>Inget exempel behövs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1">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uppgift</a:t>
            </a:r>
          </a:p>
          <a:p>
            <a:r>
              <a:rPr lang="en-GB" sz="1200" noProof="1"/>
              <a:t>Vi behöver inget exempel till nästa uppgift för ni vet redan hur man ska göra.”</a:t>
            </a:r>
          </a:p>
          <a:p>
            <a:endParaRPr lang="en-GB" sz="1200" noProof="1"/>
          </a:p>
          <a:p>
            <a:r>
              <a:rPr lang="en-GB" sz="1200" noProof="1"/>
              <a:t>“Nu ska vi lösa uppgifter med addition.”</a:t>
            </a:r>
          </a:p>
          <a:p>
            <a:endParaRPr lang="en-GB" sz="1050" noProof="1"/>
          </a:p>
          <a:p>
            <a:r>
              <a:rPr lang="en-GB" sz="1200" noProof="1"/>
              <a:t>“</a:t>
            </a:r>
            <a:r>
              <a:rPr lang="en-GB" sz="1050" noProof="1"/>
              <a:t>“</a:t>
            </a:r>
            <a:r>
              <a:rPr lang="en-GB" sz="1200" noProof="1"/>
              <a:t>Vänd nu blad I ditt häfte till nästa sida där du hittar några additionsuppgifter.”</a:t>
            </a:r>
          </a:p>
          <a:p>
            <a:endParaRPr lang="en-GB" sz="1050" noProof="1"/>
          </a:p>
          <a:p>
            <a:r>
              <a:rPr lang="en-GB" sz="1200" noProof="1"/>
              <a:t>“Var så god att börja!!”</a:t>
            </a:r>
            <a:endParaRPr lang="en-GB" sz="1050" noProof="1"/>
          </a:p>
          <a:p>
            <a:endParaRPr lang="en-GB" sz="1200" noProof="1"/>
          </a:p>
          <a:p>
            <a:r>
              <a:rPr lang="en-GB" sz="1200" noProof="1"/>
              <a:t>“När du är färdig lägger du ner pennan på bänken.”</a:t>
            </a:r>
          </a:p>
          <a:p>
            <a:endParaRPr lang="en-GB" sz="1200" noProof="1"/>
          </a:p>
          <a:p>
            <a:r>
              <a:rPr lang="en-GB" sz="1200" noProof="1"/>
              <a:t>“Ni har jobbat väldigt bra så här långt och vi har redan gjort mer än hälften av uppgifterna. Ställ dig upp och skaka på armarna, händerna och fötter en stund. “ </a:t>
            </a:r>
            <a:r>
              <a:rPr lang="en-GB" sz="1200" i="1" noProof="1">
                <a:sym typeface="Wingdings" pitchFamily="2" charset="2"/>
              </a:rPr>
              <a:t> läraren gör samma sak</a:t>
            </a:r>
          </a:p>
          <a:p>
            <a:r>
              <a:rPr lang="en-GB" sz="1200" noProof="1"/>
              <a:t>“Kändes det bra? Nu kan ni sätta er ner 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en-GB" sz="1200" noProof="1"/>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11</a:t>
            </a:fld>
            <a:endParaRPr lang="de-DE"/>
          </a:p>
        </p:txBody>
      </p:sp>
    </p:spTree>
    <p:extLst>
      <p:ext uri="{BB962C8B-B14F-4D97-AF65-F5344CB8AC3E}">
        <p14:creationId xmlns:p14="http://schemas.microsoft.com/office/powerpoint/2010/main" val="310480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lain" startAt="9"/>
              <a:tabLst/>
              <a:defRPr/>
            </a:pPr>
            <a:r>
              <a:rPr lang="en-GB" b="1" noProof="1"/>
              <a:t>Subtraktion </a:t>
            </a:r>
            <a:r>
              <a:rPr lang="en-GB" b="0" noProof="1"/>
              <a:t>- ingen tidsgräns</a:t>
            </a:r>
            <a:br>
              <a:rPr lang="en-GB" b="1" noProof="1"/>
            </a:br>
            <a:br>
              <a:rPr lang="en-GB" b="1" noProof="1"/>
            </a:br>
            <a:r>
              <a:rPr lang="en-GB" sz="1200" b="1" noProof="1">
                <a:solidFill>
                  <a:srgbClr val="0070C0"/>
                </a:solidFill>
              </a:rPr>
              <a:t>Inget exempel behövs</a:t>
            </a:r>
          </a:p>
          <a:p>
            <a:pPr marL="228600" marR="0" lvl="0" indent="-228600" algn="l" defTabSz="914400" rtl="0" eaLnBrk="1" fontAlgn="auto" latinLnBrk="0" hangingPunct="1">
              <a:lnSpc>
                <a:spcPct val="100000"/>
              </a:lnSpc>
              <a:spcBef>
                <a:spcPts val="0"/>
              </a:spcBef>
              <a:spcAft>
                <a:spcPts val="0"/>
              </a:spcAft>
              <a:buClrTx/>
              <a:buSzTx/>
              <a:buFontTx/>
              <a:buAutoNum type="arabicPlain" startAt="9"/>
              <a:tabLst/>
              <a:defRPr/>
            </a:pPr>
            <a:endParaRPr lang="en-GB" sz="1200" b="1" noProof="1">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uppgift</a:t>
            </a:r>
          </a:p>
          <a:p>
            <a:endParaRPr lang="en-GB" sz="1050" dirty="0"/>
          </a:p>
          <a:p>
            <a:r>
              <a:rPr lang="en-GB" sz="1200" noProof="1"/>
              <a:t>“</a:t>
            </a:r>
            <a:r>
              <a:rPr lang="en-GB" sz="1050" noProof="1"/>
              <a:t>“</a:t>
            </a:r>
            <a:r>
              <a:rPr lang="en-GB" sz="1200" noProof="1"/>
              <a:t>Vänd nu blad I ditt häfte till nästa sida där du hittar några </a:t>
            </a:r>
            <a:r>
              <a:rPr lang="en-GB" sz="1200" b="1" noProof="1"/>
              <a:t>subtraktionsuppgifter</a:t>
            </a:r>
            <a:r>
              <a:rPr lang="en-GB" sz="1200" noProof="1"/>
              <a:t>.“</a:t>
            </a:r>
          </a:p>
          <a:p>
            <a:endParaRPr lang="en-GB" sz="1200" noProof="1"/>
          </a:p>
          <a:p>
            <a:r>
              <a:rPr lang="en-GB" sz="1200" noProof="1"/>
              <a:t>“Vi ska jobba med subtraktion nu. Glöm inte bort att det är subtraktion I de här uppgifterna..”</a:t>
            </a:r>
          </a:p>
          <a:p>
            <a:endParaRPr lang="en-GB" sz="1050" noProof="1"/>
          </a:p>
          <a:p>
            <a:r>
              <a:rPr lang="en-GB" sz="1200" noProof="1"/>
              <a:t>“Var så god att börja med uppgifterna!”</a:t>
            </a:r>
            <a:endParaRPr lang="en-GB" sz="1050" noProof="1"/>
          </a:p>
          <a:p>
            <a:endParaRPr lang="en-GB" sz="1200" noProof="1"/>
          </a:p>
          <a:p>
            <a:r>
              <a:rPr lang="en-GB" sz="1200" noProof="1"/>
              <a:t>“När du är färdig lägger du ner pennan på bänken.”</a:t>
            </a:r>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12</a:t>
            </a:fld>
            <a:endParaRPr lang="de-DE"/>
          </a:p>
        </p:txBody>
      </p:sp>
    </p:spTree>
    <p:extLst>
      <p:ext uri="{BB962C8B-B14F-4D97-AF65-F5344CB8AC3E}">
        <p14:creationId xmlns:p14="http://schemas.microsoft.com/office/powerpoint/2010/main" val="175306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66C8E-F8C4-016E-1AFD-3F38E9E0594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B4F1CF3-265C-7B26-2F80-BF834F01998A}"/>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EF6B2B8C-8351-5E6F-BCC3-DA3161646D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10  </a:t>
            </a:r>
            <a:r>
              <a:rPr lang="en-GB" b="1" noProof="1"/>
              <a:t>Operativ förståelse (addition) </a:t>
            </a:r>
            <a:r>
              <a:rPr lang="en-GB" b="0" noProof="1"/>
              <a:t>– ingen tidsgräns</a:t>
            </a:r>
            <a:endParaRPr lang="en-GB" b="1" noProof="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noProof="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Inget exempel behövs</a:t>
            </a:r>
          </a:p>
          <a:p>
            <a:pPr marL="171450" indent="-171450">
              <a:buFont typeface="Wingdings" pitchFamily="2" charset="2"/>
              <a:buChar char="à"/>
            </a:pPr>
            <a:endParaRPr lang="en-GB" sz="1200" i="1" noProof="1">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200" b="1" dirty="0"/>
              <a:t>Screening uppgift</a:t>
            </a:r>
          </a:p>
          <a:p>
            <a:r>
              <a:rPr lang="en-GB" sz="1200" noProof="1"/>
              <a:t>“</a:t>
            </a:r>
            <a:r>
              <a:rPr lang="en-GB" sz="1050" noProof="1"/>
              <a:t>“</a:t>
            </a:r>
            <a:r>
              <a:rPr lang="en-GB" sz="1200" noProof="1"/>
              <a:t>Vänd nu blad I ditt häfte till nästa sida där du hittar nästa uppgift. Jag ska läsa upp uppgiften för dig.“</a:t>
            </a:r>
          </a:p>
          <a:p>
            <a:endParaRPr lang="en-GB" sz="1050" noProof="1"/>
          </a:p>
          <a:p>
            <a:pPr marL="285750" indent="-285750">
              <a:buFont typeface="Wingdings" pitchFamily="2" charset="2"/>
              <a:buChar char="à"/>
            </a:pPr>
            <a:r>
              <a:rPr lang="en-GB" sz="1200" i="1" noProof="1">
                <a:sym typeface="Wingdings" pitchFamily="2" charset="2"/>
              </a:rPr>
              <a:t>Läs upp uppgiften två gånger och betona de ord som är markerade. </a:t>
            </a:r>
          </a:p>
          <a:p>
            <a:pPr marL="0" indent="0">
              <a:buFontTx/>
              <a:buNone/>
            </a:pPr>
            <a:endParaRPr lang="en-GB" sz="1200" i="1" noProof="1">
              <a:sym typeface="Wingdings" pitchFamily="2" charset="2"/>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På väg till skolan:</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Det är </a:t>
            </a:r>
            <a:r>
              <a:rPr lang="sv-SE"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12</a:t>
            </a:r>
            <a:r>
              <a:rPr lang="sv-SE"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barn som åker skolbuss. </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Vid nästa hållplats kliver det på </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6</a:t>
            </a:r>
            <a:br>
              <a:rPr lang="sv-SE" sz="1800" kern="100" dirty="0">
                <a:effectLst/>
                <a:latin typeface="Aptos" panose="020B0004020202020204" pitchFamily="34" charset="0"/>
                <a:ea typeface="Aptos" panose="020B0004020202020204" pitchFamily="34" charset="0"/>
                <a:cs typeface="Times New Roman" panose="02020603050405020304" pitchFamily="18" charset="0"/>
              </a:rPr>
            </a:br>
            <a:r>
              <a:rPr lang="sv-SE" sz="1800" kern="100" dirty="0">
                <a:effectLst/>
                <a:latin typeface="Aptos" panose="020B0004020202020204" pitchFamily="34" charset="0"/>
                <a:ea typeface="Aptos" panose="020B0004020202020204" pitchFamily="34" charset="0"/>
                <a:cs typeface="Times New Roman" panose="02020603050405020304" pitchFamily="18" charset="0"/>
              </a:rPr>
              <a:t>barn till.</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Hur många barn är det på bussen nu?</a:t>
            </a:r>
          </a:p>
          <a:p>
            <a:pPr marL="0" indent="0">
              <a:buFontTx/>
              <a:buNone/>
            </a:pPr>
            <a:endParaRPr lang="en-GB" sz="1200" i="1" noProof="1">
              <a:sym typeface="Wingdings" pitchFamily="2" charset="2"/>
            </a:endParaRPr>
          </a:p>
          <a:p>
            <a:r>
              <a:rPr lang="en-GB" sz="1200" noProof="1"/>
              <a:t>“Lös problemet och skriv ner din uträkning med svaret på frågan”.</a:t>
            </a:r>
          </a:p>
          <a:p>
            <a:endParaRPr lang="en-GB" sz="1050" noProof="1"/>
          </a:p>
          <a:p>
            <a:endParaRPr lang="en-GB" sz="1200" noProof="1"/>
          </a:p>
          <a:p>
            <a:r>
              <a:rPr lang="en-GB" sz="1050" noProof="1"/>
              <a:t>“När du är färdig lägger du ner pennan på bänken.”</a:t>
            </a:r>
          </a:p>
          <a:p>
            <a:pPr marL="0" indent="0">
              <a:buFontTx/>
              <a:buNone/>
            </a:pPr>
            <a:endParaRPr lang="en-GB" sz="1050" i="1" noProof="1">
              <a:sym typeface="Wingdings" pitchFamily="2" charset="2"/>
            </a:endParaRPr>
          </a:p>
          <a:p>
            <a:pPr marL="0" indent="0">
              <a:buFontTx/>
              <a:buNone/>
            </a:pPr>
            <a:endParaRPr lang="en-GB" sz="1050" i="1" noProof="1">
              <a:sym typeface="Wingdings" pitchFamily="2" charset="2"/>
            </a:endParaRPr>
          </a:p>
          <a:p>
            <a:endParaRPr lang="en-GB" sz="1050" noProof="1"/>
          </a:p>
          <a:p>
            <a:endParaRPr lang="sv-SE" dirty="0"/>
          </a:p>
        </p:txBody>
      </p:sp>
      <p:sp>
        <p:nvSpPr>
          <p:cNvPr id="4" name="Platshållare för bildnummer 3">
            <a:extLst>
              <a:ext uri="{FF2B5EF4-FFF2-40B4-BE49-F238E27FC236}">
                <a16:creationId xmlns:a16="http://schemas.microsoft.com/office/drawing/2014/main" id="{D99F0520-478F-A47C-360F-52B0F8209ADC}"/>
              </a:ext>
            </a:extLst>
          </p:cNvPr>
          <p:cNvSpPr>
            <a:spLocks noGrp="1"/>
          </p:cNvSpPr>
          <p:nvPr>
            <p:ph type="sldNum" sz="quarter" idx="5"/>
          </p:nvPr>
        </p:nvSpPr>
        <p:spPr/>
        <p:txBody>
          <a:bodyPr/>
          <a:lstStyle/>
          <a:p>
            <a:fld id="{B60AAA86-942A-FF4D-BF5D-C275EC4655D6}" type="slidenum">
              <a:rPr lang="de-DE" smtClean="0"/>
              <a:t>13</a:t>
            </a:fld>
            <a:endParaRPr lang="de-DE"/>
          </a:p>
        </p:txBody>
      </p:sp>
    </p:spTree>
    <p:extLst>
      <p:ext uri="{BB962C8B-B14F-4D97-AF65-F5344CB8AC3E}">
        <p14:creationId xmlns:p14="http://schemas.microsoft.com/office/powerpoint/2010/main" val="907621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11  </a:t>
            </a:r>
            <a:r>
              <a:rPr lang="en-GB" b="1" noProof="1"/>
              <a:t>Operativ förståelse  (subtraktion) </a:t>
            </a:r>
            <a:r>
              <a:rPr lang="en-GB" b="0" noProof="1"/>
              <a:t>– ingen tidsgräns</a:t>
            </a:r>
            <a:endParaRPr lang="en-GB" b="1" noProof="1"/>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1">
                <a:solidFill>
                  <a:srgbClr val="0070C0"/>
                </a:solidFill>
              </a:rPr>
              <a:t>Inget ytterligare exempel behövs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1">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1">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uppgift</a:t>
            </a:r>
          </a:p>
          <a:p>
            <a:r>
              <a:rPr lang="en-GB" sz="1200" noProof="1"/>
              <a:t>“</a:t>
            </a:r>
            <a:r>
              <a:rPr lang="en-GB" sz="1050" noProof="1"/>
              <a:t>“</a:t>
            </a:r>
            <a:r>
              <a:rPr lang="en-GB" sz="1200" noProof="1"/>
              <a:t>Vänd nu blad I ditt häfte till nästa sida där du hittar nästa uppgift..“</a:t>
            </a:r>
          </a:p>
          <a:p>
            <a:endParaRPr lang="en-GB" sz="1200" noProof="1"/>
          </a:p>
          <a:p>
            <a:r>
              <a:rPr lang="en-GB" sz="1200" noProof="1"/>
              <a:t>“Skolan är slut för dagen och barnen ska åka hem med bussen.”</a:t>
            </a:r>
          </a:p>
          <a:p>
            <a:endParaRPr lang="en-GB" sz="1050" noProof="1"/>
          </a:p>
          <a:p>
            <a:pPr marL="285750" indent="-285750">
              <a:buFont typeface="Wingdings" pitchFamily="2" charset="2"/>
              <a:buChar char="à"/>
            </a:pPr>
            <a:r>
              <a:rPr lang="en-GB" sz="1200" i="1" noProof="1">
                <a:sym typeface="Wingdings" pitchFamily="2" charset="2"/>
              </a:rPr>
              <a:t>Läs upp uppgiften två gånger och betona de ord som är markerade. </a:t>
            </a:r>
          </a:p>
          <a:p>
            <a:endParaRPr lang="de-DE" dirty="0"/>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På vägen hem från skolan.</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Det är </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28</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barn som åker i skolbussen. </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Vid första hållplatsen går </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3</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barn av.</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Hur många är det kvar på skolbussen?</a:t>
            </a:r>
          </a:p>
          <a:p>
            <a:pPr>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400" i="1" noProof="1"/>
              <a:t>“</a:t>
            </a:r>
            <a:r>
              <a:rPr lang="en-GB" sz="1800" noProof="1"/>
              <a:t>Lös problemet och skriv ner din uträkning med svaret på frågan”.</a:t>
            </a:r>
          </a:p>
          <a:p>
            <a:endParaRPr lang="en-GB" sz="1400" noProof="1"/>
          </a:p>
          <a:p>
            <a:r>
              <a:rPr lang="en-GB" sz="1800" noProof="1"/>
              <a:t>“När du är färdig lägger du ner pennan på bänken.”</a:t>
            </a:r>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14</a:t>
            </a:fld>
            <a:endParaRPr lang="de-DE"/>
          </a:p>
        </p:txBody>
      </p:sp>
    </p:spTree>
    <p:extLst>
      <p:ext uri="{BB962C8B-B14F-4D97-AF65-F5344CB8AC3E}">
        <p14:creationId xmlns:p14="http://schemas.microsoft.com/office/powerpoint/2010/main" val="220542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12  </a:t>
            </a:r>
            <a:r>
              <a:rPr lang="en-GB" b="1" noProof="1"/>
              <a:t>Talfakta multiplikation - </a:t>
            </a:r>
            <a:r>
              <a:rPr lang="en-AU" sz="1200" kern="100" noProof="1">
                <a:solidFill>
                  <a:srgbClr val="FFFFFF"/>
                </a:solidFill>
                <a:effectLst/>
                <a:latin typeface="Calibri" panose="020F0502020204030204" pitchFamily="34" charset="0"/>
                <a:ea typeface="Calibri" panose="020F0502020204030204" pitchFamily="34" charset="0"/>
                <a:cs typeface="Arial" panose="020B0604020202020204" pitchFamily="34" charset="0"/>
              </a:rPr>
              <a:t>Tid</a:t>
            </a:r>
            <a:r>
              <a:rPr lang="en-AU" sz="12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30 </a:t>
            </a:r>
            <a:r>
              <a:rPr lang="en-AU" sz="1200" kern="100" noProof="1">
                <a:solidFill>
                  <a:srgbClr val="FFFFFF"/>
                </a:solidFill>
                <a:effectLst/>
                <a:latin typeface="Calibri" panose="020F0502020204030204" pitchFamily="34" charset="0"/>
                <a:ea typeface="Calibri" panose="020F0502020204030204" pitchFamily="34" charset="0"/>
                <a:cs typeface="Arial" panose="020B0604020202020204" pitchFamily="34" charset="0"/>
              </a:rPr>
              <a:t>sek</a:t>
            </a:r>
            <a:endParaRPr lang="en-AU" sz="900" kern="100" noProof="1">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noProof="1"/>
          </a:p>
          <a:p>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1">
                <a:solidFill>
                  <a:srgbClr val="0070C0"/>
                </a:solidFill>
              </a:rPr>
              <a:t>Inget exempel behövs</a:t>
            </a:r>
          </a:p>
          <a:p>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uppgift -</a:t>
            </a:r>
            <a:r>
              <a:rPr lang="en-AU" sz="1200" kern="100" noProof="1">
                <a:solidFill>
                  <a:srgbClr val="FFFFFF"/>
                </a:solidFill>
                <a:effectLst/>
                <a:latin typeface="Calibri" panose="020F0502020204030204" pitchFamily="34" charset="0"/>
                <a:ea typeface="Calibri" panose="020F0502020204030204" pitchFamily="34" charset="0"/>
                <a:cs typeface="Arial" panose="020B0604020202020204" pitchFamily="34" charset="0"/>
              </a:rPr>
              <a:t>Tid</a:t>
            </a:r>
            <a:r>
              <a:rPr lang="en-AU" sz="12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30 </a:t>
            </a:r>
            <a:r>
              <a:rPr lang="en-AU" sz="1200" kern="100" noProof="1">
                <a:solidFill>
                  <a:srgbClr val="FFFFFF"/>
                </a:solidFill>
                <a:effectLst/>
                <a:latin typeface="Calibri" panose="020F0502020204030204" pitchFamily="34" charset="0"/>
                <a:ea typeface="Calibri" panose="020F0502020204030204" pitchFamily="34" charset="0"/>
                <a:cs typeface="Arial" panose="020B0604020202020204" pitchFamily="34" charset="0"/>
              </a:rPr>
              <a:t>sek</a:t>
            </a:r>
            <a:endParaRPr lang="en-AU" sz="900" kern="100" noProof="1">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r>
              <a:rPr lang="en-GB" sz="1200" noProof="1"/>
              <a:t>“Vi behöver inget exempel till nästa uppgift för ni vet redan hur man ska göra.”</a:t>
            </a:r>
          </a:p>
          <a:p>
            <a:endParaRPr lang="en-GB" sz="1200" noProof="1"/>
          </a:p>
          <a:p>
            <a:r>
              <a:rPr lang="en-GB" sz="1200" noProof="1"/>
              <a:t>”Nu ska vi räkna med multiplikation.”</a:t>
            </a:r>
          </a:p>
          <a:p>
            <a:endParaRPr lang="en-GB" sz="1200" noProof="1"/>
          </a:p>
          <a:p>
            <a:r>
              <a:rPr lang="en-GB" sz="1200" noProof="1"/>
              <a:t>“</a:t>
            </a:r>
            <a:r>
              <a:rPr lang="en-GB" sz="1050" noProof="1"/>
              <a:t>“</a:t>
            </a:r>
            <a:r>
              <a:rPr lang="en-GB" sz="1200" noProof="1"/>
              <a:t>Vänd nu blad I ditt häfte till nästa sida där du kommer att se några multiplikationsuppgifter.”</a:t>
            </a:r>
          </a:p>
          <a:p>
            <a:endParaRPr lang="en-GB" sz="1200" noProof="1"/>
          </a:p>
          <a:p>
            <a:r>
              <a:rPr lang="en-GB" sz="1200" noProof="1"/>
              <a:t>“Var så god att börja!”</a:t>
            </a:r>
          </a:p>
          <a:p>
            <a:endParaRPr lang="en-GB" sz="1200" noProof="1"/>
          </a:p>
          <a:p>
            <a:pPr marL="285750" indent="-285750">
              <a:buFont typeface="Wingdings" pitchFamily="2" charset="2"/>
              <a:buChar char="à"/>
            </a:pPr>
            <a:r>
              <a:rPr lang="en-GB" sz="1200" i="1" noProof="1">
                <a:sym typeface="Wingdings" pitchFamily="2" charset="2"/>
              </a:rPr>
              <a:t>Räkna tyst till 30</a:t>
            </a:r>
          </a:p>
          <a:p>
            <a:pPr marL="285750" indent="-285750">
              <a:buFont typeface="Wingdings" pitchFamily="2" charset="2"/>
              <a:buChar char="à"/>
            </a:pPr>
            <a:endParaRPr lang="en-GB" sz="1200" i="1" noProof="1">
              <a:sym typeface="Wingdings" pitchFamily="2" charset="2"/>
            </a:endParaRPr>
          </a:p>
          <a:p>
            <a:r>
              <a:rPr lang="en-GB" sz="1200" noProof="1"/>
              <a:t>“Nu fortsätter vi till nästa uppgift. Det gör ingenting om du inte har gjort klart.”</a:t>
            </a:r>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15</a:t>
            </a:fld>
            <a:endParaRPr lang="de-DE"/>
          </a:p>
        </p:txBody>
      </p:sp>
    </p:spTree>
    <p:extLst>
      <p:ext uri="{BB962C8B-B14F-4D97-AF65-F5344CB8AC3E}">
        <p14:creationId xmlns:p14="http://schemas.microsoft.com/office/powerpoint/2010/main" val="1902631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13  </a:t>
            </a:r>
            <a:r>
              <a:rPr lang="en-GB" b="1" noProof="1"/>
              <a:t>Operativ förståelse (multiplikation) </a:t>
            </a:r>
            <a:r>
              <a:rPr lang="en-GB" b="0" noProof="1"/>
              <a:t>– ingen tidsgräns</a:t>
            </a:r>
            <a:endParaRPr lang="en-GB" b="1" noProof="1"/>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1">
                <a:solidFill>
                  <a:srgbClr val="0070C0"/>
                </a:solidFill>
              </a:rPr>
              <a:t>Inget exempel</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uppgift</a:t>
            </a:r>
          </a:p>
          <a:p>
            <a:r>
              <a:rPr lang="en-GB" sz="1200" noProof="1"/>
              <a:t>“</a:t>
            </a:r>
            <a:r>
              <a:rPr lang="en-GB" sz="1050" noProof="1"/>
              <a:t>“</a:t>
            </a:r>
            <a:r>
              <a:rPr lang="en-GB" sz="1200" noProof="1"/>
              <a:t>Vänd nu blad I ditt häfte till nästa sida och titta på nästa uppgift.”</a:t>
            </a:r>
          </a:p>
          <a:p>
            <a:endParaRPr lang="en-GB" sz="1200" noProof="1"/>
          </a:p>
          <a:p>
            <a:r>
              <a:rPr lang="en-GB" sz="1200" noProof="1"/>
              <a:t>“Titta noga på bilden. Den visar en mulitiplikationsuppgift.”</a:t>
            </a:r>
          </a:p>
          <a:p>
            <a:endParaRPr lang="en-GB" sz="1200" noProof="1"/>
          </a:p>
          <a:p>
            <a:endParaRPr lang="en-GB" sz="1200" noProof="1"/>
          </a:p>
          <a:p>
            <a:r>
              <a:rPr lang="en-GB" sz="1200" noProof="1"/>
              <a:t>“Skriv ner mulitplikationen på raden under bilden.”</a:t>
            </a:r>
          </a:p>
          <a:p>
            <a:endParaRPr lang="en-GB" sz="1200" noProof="1"/>
          </a:p>
          <a:p>
            <a:endParaRPr lang="en-GB" sz="1200" noProof="1"/>
          </a:p>
          <a:p>
            <a:r>
              <a:rPr lang="en-GB" sz="1200" noProof="1"/>
              <a:t>“Om du vet kan du också skriva ner svaret, men det är frivilligt. Det viktigaste är att du skriver ner mulitplikationsuppgiften. “</a:t>
            </a:r>
          </a:p>
          <a:p>
            <a:endParaRPr lang="en-GB" sz="1050" noProof="1"/>
          </a:p>
          <a:p>
            <a:r>
              <a:rPr lang="en-GB" sz="1200" noProof="1"/>
              <a:t>“När du är färdig lägger du ner pennan på bänken.”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16</a:t>
            </a:fld>
            <a:endParaRPr lang="de-DE"/>
          </a:p>
        </p:txBody>
      </p:sp>
    </p:spTree>
    <p:extLst>
      <p:ext uri="{BB962C8B-B14F-4D97-AF65-F5344CB8AC3E}">
        <p14:creationId xmlns:p14="http://schemas.microsoft.com/office/powerpoint/2010/main" val="417382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14  </a:t>
            </a:r>
            <a:r>
              <a:rPr lang="en-GB" b="1" noProof="1"/>
              <a:t>Innehållsdivision </a:t>
            </a:r>
            <a:r>
              <a:rPr lang="en-GB" b="0" noProof="1"/>
              <a:t>– ingen tidsgräns</a:t>
            </a:r>
            <a:endParaRPr lang="en-GB" b="1" noProof="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noProof="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1">
                <a:solidFill>
                  <a:srgbClr val="0070C0"/>
                </a:solidFill>
              </a:rPr>
              <a:t>Inget exempel för att kommer I sådana fall avslöja strategin I uppgiften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1">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uppgift</a:t>
            </a:r>
          </a:p>
          <a:p>
            <a:r>
              <a:rPr lang="en-GB" sz="1200" noProof="1"/>
              <a:t>"Vi har två uppgifter kvar och så här långt har ni gjort bra ifrån er. Nu ska vi titta på den näst sista uppgiften. Vänd nu blad I ditt häfte till nästa sida och nästa uppgift.”</a:t>
            </a:r>
          </a:p>
          <a:p>
            <a:endParaRPr lang="en-GB" sz="1050" noProof="1"/>
          </a:p>
          <a:p>
            <a:pPr marL="285750" indent="-285750">
              <a:buFont typeface="Wingdings" pitchFamily="2" charset="2"/>
              <a:buChar char="à"/>
            </a:pPr>
            <a:r>
              <a:rPr lang="en-GB" sz="1200" i="1" noProof="1">
                <a:sym typeface="Wingdings" pitchFamily="2" charset="2"/>
              </a:rPr>
              <a:t>Läs upp texten för klassen två gånger och betona de ord som är markerade. </a:t>
            </a:r>
            <a:endParaRPr lang="en-GB" sz="1200" i="1" noProof="1"/>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1">
              <a:solidFill>
                <a:srgbClr val="0070C0"/>
              </a:solidFill>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Den här morgonen har bonden plockat </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18</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ägg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varje kartong får det plats</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6 ägg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t>
            </a:r>
          </a:p>
          <a:p>
            <a:r>
              <a:rPr lang="sv-SE" sz="1800" kern="100" dirty="0">
                <a:effectLst/>
                <a:latin typeface="Aptos" panose="020B0004020202020204" pitchFamily="34" charset="0"/>
                <a:ea typeface="Aptos" panose="020B0004020202020204" pitchFamily="34" charset="0"/>
                <a:cs typeface="Times New Roman" panose="02020603050405020304" pitchFamily="18" charset="0"/>
              </a:rPr>
              <a:t>Hur många äggkartonger kan han fylla?</a:t>
            </a:r>
            <a:r>
              <a:rPr lang="sv-SE" dirty="0">
                <a:effectLst/>
              </a:rPr>
              <a:t> </a:t>
            </a:r>
          </a:p>
          <a:p>
            <a:endParaRPr lang="sv-SE" sz="1200" b="1" noProof="1">
              <a:solidFill>
                <a:srgbClr val="0070C0"/>
              </a:solidFill>
              <a:effectLst/>
            </a:endParaRPr>
          </a:p>
          <a:p>
            <a:r>
              <a:rPr lang="en-GB" sz="1200" noProof="1"/>
              <a:t>“Nu kan du lösa problemet. Du kan använda bilden av äggen och rita hur du löser uppgiften eller så kan du skriva ner din uträkning..” </a:t>
            </a:r>
          </a:p>
          <a:p>
            <a:endParaRPr lang="en-GB" sz="1050" noProof="1"/>
          </a:p>
          <a:p>
            <a:endParaRPr lang="en-GB" sz="1050" noProof="1"/>
          </a:p>
          <a:p>
            <a:r>
              <a:rPr lang="en-GB" sz="1200" noProof="1"/>
              <a:t>“När du är färdig lägger du ner pennan på bänken.”</a:t>
            </a:r>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17</a:t>
            </a:fld>
            <a:endParaRPr lang="de-DE"/>
          </a:p>
        </p:txBody>
      </p:sp>
    </p:spTree>
    <p:extLst>
      <p:ext uri="{BB962C8B-B14F-4D97-AF65-F5344CB8AC3E}">
        <p14:creationId xmlns:p14="http://schemas.microsoft.com/office/powerpoint/2010/main" val="3293138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15  </a:t>
            </a:r>
            <a:r>
              <a:rPr lang="en-GB" b="1" noProof="1"/>
              <a:t>Delningsdivision </a:t>
            </a:r>
            <a:r>
              <a:rPr lang="en-GB" b="0" noProof="1"/>
              <a:t>– ingen tidsgräns</a:t>
            </a:r>
            <a:endParaRPr lang="en-GB" b="1" noProof="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noProof="1"/>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t>
            </a:r>
            <a:r>
              <a:rPr lang="en-GB" sz="1200" b="1" noProof="1">
                <a:solidFill>
                  <a:srgbClr val="0070C0"/>
                </a:solidFill>
              </a:rPr>
              <a:t>Inget exempel för att kommer I sådana fall avslöja strategin I uppgiften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uppgift</a:t>
            </a:r>
          </a:p>
          <a:p>
            <a:r>
              <a:rPr lang="en-GB" sz="1200" noProof="1"/>
              <a:t>“Vänd nu blad I ditt häfte till sista sidan. Vi har bara en uppgift kvar.”</a:t>
            </a:r>
          </a:p>
          <a:p>
            <a:endParaRPr lang="en-GB" sz="1050" noProof="1"/>
          </a:p>
          <a:p>
            <a:pPr marL="285750" indent="-285750">
              <a:buFont typeface="Wingdings" pitchFamily="2" charset="2"/>
              <a:buChar char="à"/>
            </a:pPr>
            <a:r>
              <a:rPr lang="en-GB" sz="1200" i="1" noProof="1">
                <a:sym typeface="Wingdings" pitchFamily="2" charset="2"/>
              </a:rPr>
              <a:t>Läs upp texten för klassen två gånger och betona de ord som är markerade. </a:t>
            </a:r>
            <a:endParaRPr lang="en-GB" sz="1200" i="1" noProof="1"/>
          </a:p>
          <a:p>
            <a:endParaRPr lang="de-DE" dirty="0"/>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Farmor har köpt </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15 chokladägg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Hon ska ge dem till sina </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3 barnbarn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Alla tre ska få lika många chokladägg. </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Hur många ägg får varje barn?</a:t>
            </a:r>
          </a:p>
          <a:p>
            <a:endParaRPr lang="de-DE" dirty="0"/>
          </a:p>
          <a:p>
            <a:r>
              <a:rPr lang="en-GB" sz="1200" noProof="1"/>
              <a:t>Nu kan du lösa det sista problemet. Du kan använda bilden av äggen och rita hur du löser uppgiften eller så kan du skriva ner din uträkning..” </a:t>
            </a:r>
          </a:p>
          <a:p>
            <a:endParaRPr lang="sv-SE" sz="1050" noProof="1"/>
          </a:p>
          <a:p>
            <a:r>
              <a:rPr lang="en-GB" sz="1200" noProof="1"/>
              <a:t>“När du är färdig lägger du ner pennan på bänken och stänga ditt häfte, så samlar jag in dem. ”</a:t>
            </a:r>
          </a:p>
          <a:p>
            <a:endParaRPr lang="en-GB" sz="1200" noProof="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1">
                <a:sym typeface="Wingdings" pitchFamily="2" charset="2"/>
              </a:rPr>
              <a:t> Efter att ha samlat in häftena, tacka elever för deras arbete med uppgifterna. Kanske kan du låta dem springa ett varv runt skolan eller spela ett spel. </a:t>
            </a:r>
            <a:endParaRPr lang="en-GB" sz="1200" i="1" noProof="1"/>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18</a:t>
            </a:fld>
            <a:endParaRPr lang="de-DE"/>
          </a:p>
        </p:txBody>
      </p:sp>
    </p:spTree>
    <p:extLst>
      <p:ext uri="{BB962C8B-B14F-4D97-AF65-F5344CB8AC3E}">
        <p14:creationId xmlns:p14="http://schemas.microsoft.com/office/powerpoint/2010/main" val="419748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3</a:t>
            </a:fld>
            <a:endParaRPr lang="de-DE"/>
          </a:p>
        </p:txBody>
      </p:sp>
    </p:spTree>
    <p:extLst>
      <p:ext uri="{BB962C8B-B14F-4D97-AF65-F5344CB8AC3E}">
        <p14:creationId xmlns:p14="http://schemas.microsoft.com/office/powerpoint/2010/main" val="339516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1 Talraden </a:t>
            </a:r>
            <a:r>
              <a:rPr lang="sv-SE" b="0" dirty="0"/>
              <a:t>– ingen tidsgräns</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Exempel</a:t>
            </a:r>
          </a:p>
          <a:p>
            <a:r>
              <a:rPr lang="en-GB" sz="1200" dirty="0"/>
              <a:t>“</a:t>
            </a:r>
            <a:r>
              <a:rPr lang="sv-SE" sz="1200" dirty="0"/>
              <a:t>Här ser du ett armband. Det har sex pärlor. Då skriver vi 6 här nere på raden. </a:t>
            </a:r>
            <a:endParaRPr lang="sv-SE" sz="1200" dirty="0">
              <a:sym typeface="Wingdings" pitchFamily="2" charset="2"/>
            </a:endParaRPr>
          </a:p>
          <a:p>
            <a:r>
              <a:rPr lang="sv-SE" sz="1200" dirty="0">
                <a:sym typeface="Wingdings" pitchFamily="2" charset="2"/>
              </a:rPr>
              <a:t> </a:t>
            </a:r>
            <a:r>
              <a:rPr lang="sv-SE" sz="1200" i="1" dirty="0"/>
              <a:t>Peka på linjen med pennan.</a:t>
            </a:r>
            <a:endParaRPr lang="sv-SE" sz="1200" dirty="0"/>
          </a:p>
          <a:p>
            <a:endParaRPr lang="sv-SE" sz="1200" dirty="0"/>
          </a:p>
          <a:p>
            <a:r>
              <a:rPr lang="sv-SE" sz="1200" dirty="0"/>
              <a:t>“Det är sex pärlor, så då skriver vi en sexa därför att det är 6 pärlor.</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uppgift</a:t>
            </a:r>
          </a:p>
          <a:p>
            <a:r>
              <a:rPr lang="en-GB" sz="1200" dirty="0"/>
              <a:t>“</a:t>
            </a:r>
            <a:r>
              <a:rPr lang="sv-SE" sz="1200" dirty="0"/>
              <a:t>Öppna nu ditt häfte till första sidan så du ser den första uppgiften.”</a:t>
            </a:r>
          </a:p>
          <a:p>
            <a:endParaRPr lang="sv-SE" sz="1200" dirty="0"/>
          </a:p>
          <a:p>
            <a:r>
              <a:rPr lang="sv-SE" sz="1200" dirty="0"/>
              <a:t>“Här ser du ett annat armband. Räkna tyst för dig själv hur många pärlor det är I det här armbandet.!</a:t>
            </a:r>
          </a:p>
          <a:p>
            <a:endParaRPr lang="sv-SE" sz="1200" dirty="0"/>
          </a:p>
          <a:p>
            <a:r>
              <a:rPr lang="sv-SE" sz="1200" dirty="0"/>
              <a:t>Skriv hur många pärlor det är på linjen under armbandet. </a:t>
            </a:r>
          </a:p>
          <a:p>
            <a:r>
              <a:rPr lang="sv-SE" sz="1200" dirty="0"/>
              <a:t>Räkna dem tyst och skriv sedan antalet pärlor på linjen.”</a:t>
            </a:r>
          </a:p>
          <a:p>
            <a:endParaRPr lang="sv-SE" sz="1200" dirty="0"/>
          </a:p>
          <a:p>
            <a:r>
              <a:rPr lang="sv-SE" sz="1200" dirty="0"/>
              <a:t>“Lägg ner pennan på bänken när du är färdig..”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4</a:t>
            </a:fld>
            <a:endParaRPr lang="de-DE"/>
          </a:p>
        </p:txBody>
      </p:sp>
    </p:spTree>
    <p:extLst>
      <p:ext uri="{BB962C8B-B14F-4D97-AF65-F5344CB8AC3E}">
        <p14:creationId xmlns:p14="http://schemas.microsoft.com/office/powerpoint/2010/main" val="158053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 </a:t>
            </a:r>
            <a:r>
              <a:rPr lang="en-GB" b="1" noProof="1"/>
              <a:t>Representationer av tiotal och ental - </a:t>
            </a:r>
            <a:r>
              <a:rPr lang="en-GB" b="0" noProof="1"/>
              <a:t>Tid 30 sek</a:t>
            </a:r>
            <a:endParaRPr lang="en-AU" sz="900" b="0" kern="100" noProof="1">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noProof="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rPr>
              <a:t>Exempel</a:t>
            </a:r>
          </a:p>
          <a:p>
            <a:r>
              <a:rPr lang="en-GB" sz="1200" noProof="1"/>
              <a:t>“Titta på den här bilden. Bilden visar numret </a:t>
            </a:r>
            <a:r>
              <a:rPr lang="en-GB" sz="1200" b="1" noProof="1"/>
              <a:t>tretton</a:t>
            </a:r>
            <a:r>
              <a:rPr lang="en-GB" sz="1200" noProof="1"/>
              <a:t>. </a:t>
            </a:r>
            <a:r>
              <a:rPr lang="en-GB" sz="1200" b="1" noProof="1"/>
              <a:t>Tio</a:t>
            </a:r>
            <a:r>
              <a:rPr lang="en-GB" sz="1200" noProof="1"/>
              <a:t> här och</a:t>
            </a:r>
            <a:r>
              <a:rPr lang="en-GB" sz="1200" b="1" noProof="1"/>
              <a:t> tre </a:t>
            </a:r>
            <a:r>
              <a:rPr lang="en-GB" sz="1200" noProof="1"/>
              <a:t>här. </a:t>
            </a:r>
          </a:p>
          <a:p>
            <a:pPr marL="285750" indent="-285750">
              <a:buFont typeface="Wingdings" pitchFamily="2" charset="2"/>
              <a:buChar char="à"/>
            </a:pPr>
            <a:r>
              <a:rPr lang="en-GB" sz="1200" i="1" noProof="1">
                <a:sym typeface="Wingdings" pitchFamily="2" charset="2"/>
              </a:rPr>
              <a:t>Peka på materialet. </a:t>
            </a:r>
          </a:p>
          <a:p>
            <a:endParaRPr lang="en-GB" sz="1200" noProof="1"/>
          </a:p>
          <a:p>
            <a:r>
              <a:rPr lang="en-GB" sz="1200" noProof="1"/>
              <a:t>“Därför skriver vi</a:t>
            </a:r>
            <a:r>
              <a:rPr lang="en-GB" sz="1200" b="1" noProof="1"/>
              <a:t> tretton </a:t>
            </a:r>
            <a:r>
              <a:rPr lang="en-GB" sz="1200" noProof="1"/>
              <a:t>I den tomma rutan bredvid bilden. (peka på den tomma rutan och pennan). </a:t>
            </a:r>
          </a:p>
          <a:p>
            <a:endParaRPr lang="en-GB" sz="1200" noProof="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uppgift - </a:t>
            </a:r>
            <a:r>
              <a:rPr lang="en-AU" sz="1200" kern="100" noProof="1">
                <a:solidFill>
                  <a:srgbClr val="FFFFFF"/>
                </a:solidFill>
                <a:effectLst/>
                <a:latin typeface="Calibri" panose="020F0502020204030204" pitchFamily="34" charset="0"/>
                <a:ea typeface="Calibri" panose="020F0502020204030204" pitchFamily="34" charset="0"/>
                <a:cs typeface="Arial" panose="020B0604020202020204" pitchFamily="34" charset="0"/>
              </a:rPr>
              <a:t>Tid: 30 sek</a:t>
            </a:r>
            <a:endParaRPr lang="en-AU" sz="900" kern="100" noProof="1">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r>
              <a:rPr lang="en-GB" sz="1200" dirty="0"/>
              <a:t>“</a:t>
            </a:r>
            <a:r>
              <a:rPr lang="en-GB" sz="1200" noProof="1"/>
              <a:t>Vänd nu blad I ditt häfte till nästa sida”</a:t>
            </a:r>
          </a:p>
          <a:p>
            <a:endParaRPr lang="en-GB" sz="1200" noProof="1"/>
          </a:p>
          <a:p>
            <a:r>
              <a:rPr lang="en-GB" sz="1200" noProof="1"/>
              <a:t>“Här ser du tre andra bilder av tal. Skriv ner I den tomma rutan, bredvid bilden, hur många det är på bilden”</a:t>
            </a:r>
          </a:p>
          <a:p>
            <a:endParaRPr lang="en-GB" sz="1200" noProof="1"/>
          </a:p>
          <a:p>
            <a:r>
              <a:rPr lang="en-GB" sz="1200" noProof="1"/>
              <a:t>Var så god att börja</a:t>
            </a:r>
          </a:p>
          <a:p>
            <a:endParaRPr lang="en-GB" sz="1200" noProof="1"/>
          </a:p>
          <a:p>
            <a:r>
              <a:rPr lang="en-GB" sz="1200" i="1" noProof="1">
                <a:sym typeface="Wingdings" pitchFamily="2" charset="2"/>
              </a:rPr>
              <a:t> Räkna tyst till 30 (läraren)</a:t>
            </a:r>
            <a:endParaRPr lang="en-GB" sz="1200" i="1" noProof="1"/>
          </a:p>
          <a:p>
            <a:endParaRPr lang="en-GB" sz="1200" noProof="1"/>
          </a:p>
          <a:p>
            <a:r>
              <a:rPr lang="en-GB" sz="1200" noProof="1"/>
              <a:t>“Nu fortsätter vi till nästa uppgift. Det gör ingenting om du inte har gjort klart. </a:t>
            </a:r>
          </a:p>
          <a:p>
            <a:endParaRPr lang="en-GB" sz="1200" noProof="1"/>
          </a:p>
          <a:p>
            <a:r>
              <a:rPr lang="en-GB" sz="1200" noProof="1"/>
              <a:t>“Nu tittar vi på den här bilden.” </a:t>
            </a:r>
          </a:p>
          <a:p>
            <a:r>
              <a:rPr lang="en-GB" sz="1200" i="1" noProof="1">
                <a:sym typeface="Wingdings" pitchFamily="2" charset="2"/>
              </a:rPr>
              <a:t> Peka på bilden på uppgift tre. </a:t>
            </a:r>
            <a:endParaRPr lang="en-GB" sz="1200" b="1" dirty="0"/>
          </a:p>
          <a:p>
            <a:endParaRPr lang="en-GB" sz="1200" noProof="1"/>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noProof="1"/>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5</a:t>
            </a:fld>
            <a:endParaRPr lang="de-DE"/>
          </a:p>
        </p:txBody>
      </p:sp>
    </p:spTree>
    <p:extLst>
      <p:ext uri="{BB962C8B-B14F-4D97-AF65-F5344CB8AC3E}">
        <p14:creationId xmlns:p14="http://schemas.microsoft.com/office/powerpoint/2010/main" val="202090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lain" startAt="3"/>
              <a:tabLst/>
              <a:defRPr/>
            </a:pPr>
            <a:r>
              <a:rPr lang="en-GB" b="1" noProof="1"/>
              <a:t>Talets grannar, räkna framåt och bakåt </a:t>
            </a:r>
            <a:r>
              <a:rPr lang="en-GB" b="0" noProof="1"/>
              <a:t>– ingen tidsgräns</a:t>
            </a:r>
            <a:br>
              <a:rPr lang="en-GB" b="1" noProof="1"/>
            </a:br>
            <a:r>
              <a:rPr lang="en-GB" b="1" noProof="1"/>
              <a:t>Exempel</a:t>
            </a:r>
          </a:p>
          <a:p>
            <a:r>
              <a:rPr lang="en-GB" sz="1200" noProof="1"/>
              <a:t>“Titta på den här bilden”</a:t>
            </a:r>
          </a:p>
          <a:p>
            <a:endParaRPr lang="en-GB" sz="800" noProof="1">
              <a:sym typeface="Wingdings" pitchFamily="2" charset="2"/>
            </a:endParaRPr>
          </a:p>
          <a:p>
            <a:r>
              <a:rPr lang="en-GB" sz="1200" i="1" noProof="1">
                <a:sym typeface="Wingdings" pitchFamily="2" charset="2"/>
              </a:rPr>
              <a:t> Peka mot exemplet</a:t>
            </a:r>
            <a:endParaRPr lang="en-GB" sz="1200" i="1" noProof="1"/>
          </a:p>
          <a:p>
            <a:endParaRPr lang="en-GB" sz="800" noProof="1"/>
          </a:p>
          <a:p>
            <a:r>
              <a:rPr lang="en-GB" sz="1200" noProof="1"/>
              <a:t>“Det är fyra tal på raden. Den startar på tolv, tretton och talet efter det är </a:t>
            </a:r>
            <a:r>
              <a:rPr lang="en-GB" sz="1200" b="1" noProof="1"/>
              <a:t>fjorton</a:t>
            </a:r>
            <a:r>
              <a:rPr lang="en-GB" sz="1200" noProof="1"/>
              <a:t>. Därför har vi skrivit 14 I nästa ruta. </a:t>
            </a:r>
          </a:p>
          <a:p>
            <a:r>
              <a:rPr lang="en-GB" sz="1200" noProof="1"/>
              <a:t>Efter fjorton kommer </a:t>
            </a:r>
            <a:r>
              <a:rPr lang="en-GB" sz="1200" b="1" noProof="1"/>
              <a:t>femton</a:t>
            </a:r>
            <a:r>
              <a:rPr lang="en-GB" sz="1200" noProof="1"/>
              <a:t> och därför har vi skrivit 15 I nästa tomma ruta. </a:t>
            </a:r>
            <a:endParaRPr lang="en-GB" sz="800" noProof="1"/>
          </a:p>
          <a:p>
            <a:pPr marL="285750" indent="-285750">
              <a:buFont typeface="Wingdings" pitchFamily="2" charset="2"/>
              <a:buChar char="à"/>
            </a:pPr>
            <a:r>
              <a:rPr lang="en-GB" sz="1200" noProof="1">
                <a:sym typeface="Wingdings" pitchFamily="2" charset="2"/>
              </a:rPr>
              <a:t>Peka först på 14 och sedan på 15</a:t>
            </a:r>
          </a:p>
          <a:p>
            <a:pPr marL="171450" indent="-171450">
              <a:buFont typeface="Wingdings" pitchFamily="2" charset="2"/>
              <a:buChar char="à"/>
            </a:pPr>
            <a:endParaRPr lang="en-GB" sz="800" noProof="1"/>
          </a:p>
          <a:p>
            <a:r>
              <a:rPr lang="en-GB" sz="1200" noProof="1"/>
              <a:t>“De fyra talen I den här raden är tolv, tretton,</a:t>
            </a:r>
            <a:r>
              <a:rPr lang="en-GB" sz="1200" b="1" noProof="1"/>
              <a:t> fjorton </a:t>
            </a:r>
            <a:r>
              <a:rPr lang="en-GB" sz="1200" noProof="1"/>
              <a:t>och </a:t>
            </a:r>
            <a:r>
              <a:rPr lang="en-GB" sz="1200" b="1" noProof="1"/>
              <a:t>femton</a:t>
            </a:r>
            <a:r>
              <a:rPr lang="en-GB" sz="1200" noProof="1"/>
              <a:t>”.</a:t>
            </a:r>
          </a:p>
          <a:p>
            <a:endParaRPr lang="en-GB" sz="1200" noProof="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uppgift</a:t>
            </a:r>
          </a:p>
          <a:p>
            <a:r>
              <a:rPr lang="en-GB" sz="1200" noProof="1"/>
              <a:t>“Vänd nu blad I ditt häfte till nästa sida””</a:t>
            </a:r>
          </a:p>
          <a:p>
            <a:endParaRPr lang="en-GB" sz="800" noProof="1"/>
          </a:p>
          <a:p>
            <a:r>
              <a:rPr lang="en-GB" sz="1200" noProof="1"/>
              <a:t>“Här är det alltid fem tal i rad. Skriv ner det tal som saknas I de tomma rutorna..”</a:t>
            </a:r>
          </a:p>
          <a:p>
            <a:endParaRPr lang="en-GB" sz="1200" noProof="1"/>
          </a:p>
          <a:p>
            <a:r>
              <a:rPr lang="en-GB" sz="1200" noProof="1"/>
              <a:t>“ Titta noga, ibland behöver du hitta talet som kommer före ett annat tal.”</a:t>
            </a:r>
          </a:p>
          <a:p>
            <a:endParaRPr lang="en-GB" sz="800" noProof="1"/>
          </a:p>
          <a:p>
            <a:r>
              <a:rPr lang="en-GB" sz="1200" noProof="1"/>
              <a:t>“När du är färdig lägger du ner pennan på bänken.”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en-GB" sz="1200" noProof="1"/>
          </a:p>
          <a:p>
            <a:pPr marL="228600" marR="0" lvl="0" indent="-228600" algn="l" defTabSz="914400" rtl="0" eaLnBrk="1" fontAlgn="auto" latinLnBrk="0" hangingPunct="1">
              <a:lnSpc>
                <a:spcPct val="100000"/>
              </a:lnSpc>
              <a:spcBef>
                <a:spcPts val="0"/>
              </a:spcBef>
              <a:spcAft>
                <a:spcPts val="0"/>
              </a:spcAft>
              <a:buClrTx/>
              <a:buSzTx/>
              <a:buFontTx/>
              <a:buAutoNum type="arabicPlain" startAt="3"/>
              <a:tabLst/>
              <a:defRPr/>
            </a:pPr>
            <a:endParaRPr lang="en-GB" b="1" noProof="1"/>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6</a:t>
            </a:fld>
            <a:endParaRPr lang="de-DE"/>
          </a:p>
        </p:txBody>
      </p:sp>
    </p:spTree>
    <p:extLst>
      <p:ext uri="{BB962C8B-B14F-4D97-AF65-F5344CB8AC3E}">
        <p14:creationId xmlns:p14="http://schemas.microsoft.com/office/powerpoint/2010/main" val="348030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lain" startAt="4"/>
              <a:tabLst/>
              <a:defRPr/>
            </a:pPr>
            <a:r>
              <a:rPr lang="en-GB" b="1" noProof="1"/>
              <a:t>Skriva tvåsiffriga tal </a:t>
            </a:r>
            <a:r>
              <a:rPr lang="en-GB" b="0" noProof="1"/>
              <a:t>– ingen tidsgräns</a:t>
            </a:r>
            <a:endParaRPr lang="en-GB" b="1" noProof="1"/>
          </a:p>
          <a:p>
            <a:pPr marL="228600" marR="0" lvl="0" indent="-228600" algn="l" defTabSz="914400" rtl="0" eaLnBrk="1" fontAlgn="auto" latinLnBrk="0" hangingPunct="1">
              <a:lnSpc>
                <a:spcPct val="100000"/>
              </a:lnSpc>
              <a:spcBef>
                <a:spcPts val="0"/>
              </a:spcBef>
              <a:spcAft>
                <a:spcPts val="0"/>
              </a:spcAft>
              <a:buClrTx/>
              <a:buSzTx/>
              <a:buFontTx/>
              <a:buAutoNum type="arabicPlain" startAt="4"/>
              <a:tabLst/>
              <a:defRPr/>
            </a:pPr>
            <a:endParaRPr lang="en-GB" b="1" noProof="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Exempel</a:t>
            </a:r>
          </a:p>
          <a:p>
            <a:r>
              <a:rPr lang="en-GB" sz="1200" noProof="1"/>
              <a:t>“När vi vill skriva tjugotvå skriver vi talet 22”.</a:t>
            </a:r>
            <a:endParaRPr lang="en-GB" sz="600" noProof="1">
              <a:latin typeface="Calibri" panose="020F0502020204030204" pitchFamily="34" charset="0"/>
              <a:cs typeface="Calibri" panose="020F0502020204030204" pitchFamily="34" charset="0"/>
            </a:endParaRPr>
          </a:p>
          <a:p>
            <a:pPr marL="285750" indent="-285750">
              <a:buFont typeface="Wingdings" pitchFamily="2" charset="2"/>
              <a:buChar char="à"/>
            </a:pPr>
            <a:r>
              <a:rPr lang="en-GB" sz="1200" i="1" noProof="1">
                <a:latin typeface="Calibri" panose="020F0502020204030204" pitchFamily="34" charset="0"/>
                <a:cs typeface="Calibri" panose="020F0502020204030204" pitchFamily="34" charset="0"/>
                <a:sym typeface="Wingdings" pitchFamily="2" charset="2"/>
              </a:rPr>
              <a:t>Peka på talet på första raden</a:t>
            </a:r>
          </a:p>
          <a:p>
            <a:endParaRPr lang="en-GB" sz="1200" i="1" noProof="1">
              <a:latin typeface="Calibri" panose="020F0502020204030204" pitchFamily="34" charset="0"/>
              <a:cs typeface="Calibri" panose="020F0502020204030204" pitchFamily="34" charset="0"/>
              <a:sym typeface="Wingdings" pitchFamily="2" charset="2"/>
            </a:endParaRPr>
          </a:p>
          <a:p>
            <a:r>
              <a:rPr lang="en-GB" sz="1200" noProof="1">
                <a:latin typeface="Calibri" panose="020F0502020204030204" pitchFamily="34" charset="0"/>
                <a:cs typeface="Calibri" panose="020F0502020204030204" pitchFamily="34" charset="0"/>
                <a:sym typeface="Wingdings" pitchFamily="2" charset="2"/>
              </a:rPr>
              <a:t>“Och när vi vill skriva talet arton skriver vi talet 18”</a:t>
            </a:r>
          </a:p>
          <a:p>
            <a:endParaRPr lang="en-GB" sz="600" noProof="1">
              <a:latin typeface="Calibri" panose="020F0502020204030204" pitchFamily="34" charset="0"/>
              <a:cs typeface="Calibri" panose="020F0502020204030204" pitchFamily="34" charset="0"/>
              <a:sym typeface="Wingdings" pitchFamily="2" charset="2"/>
            </a:endParaRPr>
          </a:p>
          <a:p>
            <a:pPr marL="171450" indent="-171450">
              <a:buFont typeface="Wingdings" pitchFamily="2" charset="2"/>
              <a:buChar char="à"/>
            </a:pPr>
            <a:r>
              <a:rPr lang="en-GB" sz="1200" i="1" noProof="1">
                <a:latin typeface="Calibri" panose="020F0502020204030204" pitchFamily="34" charset="0"/>
                <a:cs typeface="Calibri" panose="020F0502020204030204" pitchFamily="34" charset="0"/>
                <a:sym typeface="Wingdings" pitchFamily="2" charset="2"/>
              </a:rPr>
              <a:t>Peka på 18 på andra raden</a:t>
            </a:r>
            <a:endParaRPr lang="en-GB" sz="1200" b="1" i="1" noProof="1">
              <a:latin typeface="Calibri" panose="020F0502020204030204" pitchFamily="34" charset="0"/>
              <a:cs typeface="Calibri" panose="020F0502020204030204" pitchFamily="34" charset="0"/>
              <a:sym typeface="Wingdings" pitchFamily="2" charset="2"/>
            </a:endParaRPr>
          </a:p>
          <a:p>
            <a:pPr marL="171450" indent="-171450">
              <a:buFont typeface="Wingdings" pitchFamily="2" charset="2"/>
              <a:buChar char="à"/>
            </a:pPr>
            <a:endParaRPr lang="en-GB" sz="1200" b="1" i="1" noProof="1">
              <a:latin typeface="Calibri" panose="020F0502020204030204" pitchFamily="34" charset="0"/>
              <a:cs typeface="Calibri" panose="020F0502020204030204" pitchFamily="34" charset="0"/>
              <a:sym typeface="Wingdings" pitchFamily="2" charset="2"/>
            </a:endParaRPr>
          </a:p>
          <a:p>
            <a:pPr marL="171450" indent="-171450">
              <a:buFont typeface="Wingdings" pitchFamily="2" charset="2"/>
              <a:buChar char="à"/>
            </a:pPr>
            <a:endParaRPr lang="en-GB" sz="1200" b="1" i="1" noProof="1">
              <a:latin typeface="Calibri" panose="020F0502020204030204" pitchFamily="34" charset="0"/>
              <a:cs typeface="Calibri" panose="020F0502020204030204" pitchFamily="34" charset="0"/>
              <a:sym typeface="Wingdings" pitchFamily="2" charset="2"/>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r>
              <a:rPr lang="en-GB" sz="1200" b="1" dirty="0"/>
              <a:t>Screening uppgift</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endParaRPr lang="en-GB" sz="1200" b="1" dirty="0"/>
          </a:p>
          <a:p>
            <a:r>
              <a:rPr lang="en-GB" sz="1200" noProof="1"/>
              <a:t>“Nu ska du skriva ner  tal.”</a:t>
            </a:r>
          </a:p>
          <a:p>
            <a:endParaRPr lang="en-GB" sz="1050" noProof="1"/>
          </a:p>
          <a:p>
            <a:r>
              <a:rPr lang="en-GB" sz="1200" noProof="1"/>
              <a:t>“Vänd nu blad I ditt häfte till nästa sida. Du ser fem linjer, från a till e och alla ligger under varandra. Jag kommer att säga fem tal och du skriver ner dem under varandra på raden. </a:t>
            </a:r>
          </a:p>
          <a:p>
            <a:endParaRPr lang="en-GB" sz="1050" noProof="1"/>
          </a:p>
          <a:p>
            <a:r>
              <a:rPr lang="en-GB" sz="1200" noProof="1"/>
              <a:t>“Nu kommer jag att säga fem tal, en efter en. Lyssa noga och skriv ner talet på raden.:</a:t>
            </a:r>
          </a:p>
          <a:p>
            <a:endParaRPr lang="en-GB" sz="1050" noProof="1"/>
          </a:p>
          <a:p>
            <a:r>
              <a:rPr lang="en-GB" sz="1200" noProof="1"/>
              <a:t>trettio (30)</a:t>
            </a:r>
          </a:p>
          <a:p>
            <a:r>
              <a:rPr lang="en-GB" sz="1200" noProof="1"/>
              <a:t>tolv (12)</a:t>
            </a:r>
          </a:p>
          <a:p>
            <a:r>
              <a:rPr lang="en-GB" sz="1200" noProof="1"/>
              <a:t>fyrtiotre (43)</a:t>
            </a:r>
          </a:p>
          <a:p>
            <a:r>
              <a:rPr lang="en-GB" sz="1200" noProof="1"/>
              <a:t>fjorton (14)</a:t>
            </a:r>
          </a:p>
          <a:p>
            <a:r>
              <a:rPr lang="en-GB" sz="1200" noProof="1"/>
              <a:t>sjuttioett (71)”</a:t>
            </a:r>
          </a:p>
          <a:p>
            <a:endParaRPr lang="en-GB" sz="1050" noProof="1"/>
          </a:p>
          <a:p>
            <a:r>
              <a:rPr lang="en-GB" sz="1200" noProof="1"/>
              <a:t>“Nu går vi vidare till nästa uppgift.”</a:t>
            </a:r>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7</a:t>
            </a:fld>
            <a:endParaRPr lang="de-DE"/>
          </a:p>
        </p:txBody>
      </p:sp>
    </p:spTree>
    <p:extLst>
      <p:ext uri="{BB962C8B-B14F-4D97-AF65-F5344CB8AC3E}">
        <p14:creationId xmlns:p14="http://schemas.microsoft.com/office/powerpoint/2010/main" val="133611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en-GB" sz="1200" b="1" dirty="0"/>
              <a:t>5 </a:t>
            </a:r>
            <a:r>
              <a:rPr lang="sv-SE" sz="1200" b="1" dirty="0"/>
              <a:t>Hälften </a:t>
            </a:r>
            <a:r>
              <a:rPr lang="sv-SE" sz="1200" b="0" dirty="0"/>
              <a:t>– ingen tidsgräns</a:t>
            </a:r>
            <a:endParaRPr lang="sv-SE" sz="1200" b="1" dirty="0"/>
          </a:p>
          <a:p>
            <a:endParaRPr lang="en-GB" sz="1200" b="1" dirty="0"/>
          </a:p>
          <a:p>
            <a:r>
              <a:rPr lang="en-GB" sz="1200" b="1" dirty="0"/>
              <a:t>Exempel</a:t>
            </a:r>
          </a:p>
          <a:p>
            <a:r>
              <a:rPr lang="en-GB" sz="1200" noProof="1"/>
              <a:t>“Hälften av tio är fem. Så då skriver vi 5 här.</a:t>
            </a:r>
            <a:r>
              <a:rPr lang="en-GB" sz="1200" noProof="1">
                <a:cs typeface="Calibri" panose="020F0502020204030204" pitchFamily="34" charset="0"/>
              </a:rPr>
              <a:t>.”</a:t>
            </a:r>
          </a:p>
          <a:p>
            <a:endParaRPr lang="en-GB" sz="600" noProof="1">
              <a:cs typeface="Calibri" panose="020F0502020204030204" pitchFamily="34" charset="0"/>
            </a:endParaRPr>
          </a:p>
          <a:p>
            <a:pPr marL="285750" indent="-285750">
              <a:buFont typeface="Wingdings" pitchFamily="2" charset="2"/>
              <a:buChar char="à"/>
            </a:pPr>
            <a:r>
              <a:rPr lang="en-GB" sz="1200" i="1" noProof="1">
                <a:cs typeface="Calibri" panose="020F0502020204030204" pitchFamily="34" charset="0"/>
                <a:sym typeface="Wingdings" pitchFamily="2" charset="2"/>
              </a:rPr>
              <a:t>Pekar mot exempeluppgiften</a:t>
            </a:r>
          </a:p>
          <a:p>
            <a:pPr marL="285750" indent="-285750">
              <a:buFont typeface="Wingdings" pitchFamily="2" charset="2"/>
              <a:buChar char="à"/>
            </a:pPr>
            <a:endParaRPr lang="en-GB" sz="1200" i="1" noProof="1">
              <a:cs typeface="Calibri" panose="020F0502020204030204" pitchFamily="34" charset="0"/>
              <a:sym typeface="Wingdings"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à"/>
              <a:tabLst/>
              <a:defRPr/>
            </a:pPr>
            <a:r>
              <a:rPr lang="en-GB" sz="1200" b="1" dirty="0"/>
              <a:t>Screening uppgift - </a:t>
            </a:r>
            <a:r>
              <a:rPr lang="en-AU" sz="1200" kern="100" noProof="1">
                <a:solidFill>
                  <a:srgbClr val="FFFFFF"/>
                </a:solidFill>
                <a:effectLst/>
                <a:latin typeface="Calibri" panose="020F0502020204030204" pitchFamily="34" charset="0"/>
                <a:ea typeface="Calibri" panose="020F0502020204030204" pitchFamily="34" charset="0"/>
                <a:cs typeface="Arial" panose="020B0604020202020204" pitchFamily="34" charset="0"/>
              </a:rPr>
              <a:t>Tid</a:t>
            </a:r>
            <a:r>
              <a:rPr lang="en-AU" sz="12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30 sek</a:t>
            </a:r>
            <a:endParaRPr lang="en-AU" sz="900" kern="1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à"/>
              <a:tabLst/>
              <a:defRPr/>
            </a:pPr>
            <a:endParaRPr lang="en-GB" sz="1200" b="1" dirty="0"/>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à"/>
              <a:tabLst/>
              <a:defRPr/>
            </a:pPr>
            <a:endParaRPr lang="en-GB" sz="1200" b="1" dirty="0"/>
          </a:p>
          <a:p>
            <a:r>
              <a:rPr lang="en-GB" sz="1050" dirty="0"/>
              <a:t>“</a:t>
            </a:r>
            <a:r>
              <a:rPr lang="en-GB" sz="1200" noProof="1"/>
              <a:t>Vänd nu blad I ditt häfte till nästa sida”</a:t>
            </a:r>
          </a:p>
          <a:p>
            <a:endParaRPr lang="en-GB" sz="1200" noProof="1"/>
          </a:p>
          <a:p>
            <a:r>
              <a:rPr lang="en-GB" sz="1200" noProof="1"/>
              <a:t>“Här är det fler tal och du ska skriva ner hur mycket hälften är av varje tal”</a:t>
            </a:r>
          </a:p>
          <a:p>
            <a:endParaRPr lang="en-GB" sz="1200" noProof="1"/>
          </a:p>
          <a:p>
            <a:r>
              <a:rPr lang="en-GB" sz="1200" noProof="1"/>
              <a:t> “Var så god att börja!”</a:t>
            </a:r>
          </a:p>
          <a:p>
            <a:endParaRPr lang="en-GB" sz="1200" noProof="1"/>
          </a:p>
          <a:p>
            <a:r>
              <a:rPr lang="en-GB" sz="1200" i="1" noProof="1">
                <a:sym typeface="Wingdings" pitchFamily="2" charset="2"/>
              </a:rPr>
              <a:t> Räkna till 30 tyst för dig själv</a:t>
            </a:r>
            <a:endParaRPr lang="en-GB" sz="1200" i="1" noProof="1"/>
          </a:p>
          <a:p>
            <a:endParaRPr lang="en-GB" sz="1200" noProof="1"/>
          </a:p>
          <a:p>
            <a:endParaRPr lang="en-GB" sz="1200" noProof="1"/>
          </a:p>
          <a:p>
            <a:r>
              <a:rPr lang="en-GB" sz="1200" noProof="1"/>
              <a:t>“Nu fortsätter vi till nästa uppgift. Det gör ingenting om du inte har gjort klart.”</a:t>
            </a:r>
          </a:p>
          <a:p>
            <a:endParaRPr lang="en-GB" sz="1200" noProof="1"/>
          </a:p>
          <a:p>
            <a:r>
              <a:rPr lang="en-GB" sz="1200" noProof="1"/>
              <a:t>“Nu tittar vi på den här bilden.” </a:t>
            </a:r>
          </a:p>
          <a:p>
            <a:r>
              <a:rPr lang="en-GB" sz="1200" i="1" noProof="1">
                <a:sym typeface="Wingdings" pitchFamily="2" charset="2"/>
              </a:rPr>
              <a:t> Peka på bilden på uppgift 6</a:t>
            </a:r>
            <a:r>
              <a:rPr lang="en-GB" sz="1200" i="1" dirty="0">
                <a:sym typeface="Wingdings" pitchFamily="2" charset="2"/>
              </a:rPr>
              <a:t>. </a:t>
            </a:r>
            <a:endParaRPr lang="en-GB" sz="1200" i="1" dirty="0"/>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8</a:t>
            </a:fld>
            <a:endParaRPr lang="de-DE"/>
          </a:p>
        </p:txBody>
      </p:sp>
    </p:spTree>
    <p:extLst>
      <p:ext uri="{BB962C8B-B14F-4D97-AF65-F5344CB8AC3E}">
        <p14:creationId xmlns:p14="http://schemas.microsoft.com/office/powerpoint/2010/main" val="17257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6 </a:t>
            </a:r>
            <a:r>
              <a:rPr lang="en-GB" b="1" noProof="1"/>
              <a:t>Tallinjen, ordinalitet </a:t>
            </a:r>
            <a:r>
              <a:rPr lang="en-GB" b="0" noProof="1"/>
              <a:t>– ingen tidsgräns</a:t>
            </a:r>
            <a:endParaRPr lang="en-GB" b="1" noProof="1"/>
          </a:p>
          <a:p>
            <a:endParaRPr lang="sv-SE" dirty="0"/>
          </a:p>
          <a:p>
            <a:r>
              <a:rPr lang="en-GB" sz="1200" b="1" dirty="0"/>
              <a:t>Exempel </a:t>
            </a:r>
            <a:br>
              <a:rPr lang="en-GB" sz="1200" b="1" dirty="0"/>
            </a:br>
            <a:r>
              <a:rPr lang="en-GB" sz="1200" dirty="0"/>
              <a:t>“</a:t>
            </a:r>
            <a:r>
              <a:rPr lang="en-GB" sz="1200" noProof="1"/>
              <a:t>Här ser du en tallinje som går från 20 till 30.</a:t>
            </a:r>
            <a:r>
              <a:rPr lang="en-GB" sz="1200" noProof="1">
                <a:cs typeface="Calibri" panose="020F0502020204030204" pitchFamily="34" charset="0"/>
              </a:rPr>
              <a:t>.”</a:t>
            </a:r>
          </a:p>
          <a:p>
            <a:endParaRPr lang="en-GB" sz="600" noProof="1">
              <a:cs typeface="Calibri" panose="020F0502020204030204" pitchFamily="34" charset="0"/>
            </a:endParaRPr>
          </a:p>
          <a:p>
            <a:pPr marL="285750" indent="-285750">
              <a:buFont typeface="Wingdings" pitchFamily="2" charset="2"/>
              <a:buChar char="à"/>
            </a:pPr>
            <a:r>
              <a:rPr lang="en-GB" sz="1200" i="1" noProof="1">
                <a:cs typeface="Calibri" panose="020F0502020204030204" pitchFamily="34" charset="0"/>
                <a:sym typeface="Wingdings" pitchFamily="2" charset="2"/>
              </a:rPr>
              <a:t>Visa genom att peka från 20 till 30.</a:t>
            </a:r>
          </a:p>
          <a:p>
            <a:pPr marL="285750" indent="-285750">
              <a:buFont typeface="Wingdings" pitchFamily="2" charset="2"/>
              <a:buChar char="à"/>
            </a:pPr>
            <a:endParaRPr lang="en-GB" sz="1200" i="1" noProof="1">
              <a:cs typeface="Calibri" panose="020F0502020204030204" pitchFamily="34" charset="0"/>
              <a:sym typeface="Wingdings" pitchFamily="2" charset="2"/>
            </a:endParaRPr>
          </a:p>
          <a:p>
            <a:pPr marL="285750" indent="-285750">
              <a:buFont typeface="Wingdings" pitchFamily="2" charset="2"/>
              <a:buChar char="à"/>
            </a:pPr>
            <a:r>
              <a:rPr lang="en-GB" sz="1200" i="1" noProof="1">
                <a:cs typeface="Calibri" panose="020F0502020204030204" pitchFamily="34" charset="0"/>
                <a:sym typeface="Wingdings" pitchFamily="2" charset="2"/>
              </a:rPr>
              <a:t> “</a:t>
            </a:r>
            <a:r>
              <a:rPr lang="en-GB" sz="1200" noProof="1">
                <a:cs typeface="Calibri" panose="020F0502020204030204" pitchFamily="34" charset="0"/>
              </a:rPr>
              <a:t>Vi letar efter det tal som ska stå I den tomma rutan.”</a:t>
            </a:r>
          </a:p>
          <a:p>
            <a:endParaRPr lang="en-GB" sz="600" noProof="1">
              <a:cs typeface="Calibri" panose="020F0502020204030204" pitchFamily="34" charset="0"/>
            </a:endParaRPr>
          </a:p>
          <a:p>
            <a:pPr marL="285750" indent="-285750">
              <a:buFont typeface="Wingdings" pitchFamily="2" charset="2"/>
              <a:buChar char="à"/>
            </a:pPr>
            <a:r>
              <a:rPr lang="en-GB" sz="1200" i="1" noProof="1">
                <a:cs typeface="Calibri" panose="020F0502020204030204" pitchFamily="34" charset="0"/>
                <a:sym typeface="Wingdings" pitchFamily="2" charset="2"/>
              </a:rPr>
              <a:t>Peka på den tomma rutan</a:t>
            </a:r>
          </a:p>
          <a:p>
            <a:endParaRPr lang="en-GB" sz="600" noProof="1">
              <a:cs typeface="Calibri" panose="020F0502020204030204" pitchFamily="34" charset="0"/>
              <a:sym typeface="Wingdings" pitchFamily="2" charset="2"/>
            </a:endParaRPr>
          </a:p>
          <a:p>
            <a:r>
              <a:rPr lang="en-GB" sz="1200" noProof="1">
                <a:cs typeface="Calibri" panose="020F0502020204030204" pitchFamily="34" charset="0"/>
              </a:rPr>
              <a:t>”Det är nummer 24-som ska stå I rutan – alltså skriver vi 24 i rutan.</a:t>
            </a:r>
          </a:p>
          <a:p>
            <a:endParaRPr lang="en-GB" sz="1200" noProof="1">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uppgift</a:t>
            </a:r>
          </a:p>
          <a:p>
            <a:r>
              <a:rPr lang="en-GB" sz="1050" noProof="1"/>
              <a:t>“</a:t>
            </a:r>
            <a:r>
              <a:rPr lang="en-GB" sz="1200" noProof="1"/>
              <a:t>Vänd nu blad I ditt häfte till nästa sida”</a:t>
            </a:r>
          </a:p>
          <a:p>
            <a:endParaRPr lang="en-GB" sz="1200" noProof="1"/>
          </a:p>
          <a:p>
            <a:endParaRPr lang="en-GB" sz="1200" noProof="1"/>
          </a:p>
          <a:p>
            <a:r>
              <a:rPr lang="en-GB" sz="1200" noProof="1"/>
              <a:t>“Titta noga vilka tal som står på varje tallinje. Vilket tal ska stå I den tomma rutan? Skriv det talet I den tomma rutan”</a:t>
            </a:r>
          </a:p>
          <a:p>
            <a:r>
              <a:rPr lang="en-GB" sz="1200" noProof="1"/>
              <a:t>. </a:t>
            </a:r>
          </a:p>
          <a:p>
            <a:r>
              <a:rPr lang="en-GB" sz="1200" noProof="1"/>
              <a:t>“När du är färdig lägger du ner pennan på bänken.”</a:t>
            </a:r>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9</a:t>
            </a:fld>
            <a:endParaRPr lang="de-DE"/>
          </a:p>
        </p:txBody>
      </p:sp>
    </p:spTree>
    <p:extLst>
      <p:ext uri="{BB962C8B-B14F-4D97-AF65-F5344CB8AC3E}">
        <p14:creationId xmlns:p14="http://schemas.microsoft.com/office/powerpoint/2010/main" val="424039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7 </a:t>
            </a:r>
            <a:r>
              <a:rPr lang="en-GB" b="1" noProof="1"/>
              <a:t>Dela upp tal (upp till10) - </a:t>
            </a:r>
            <a:r>
              <a:rPr lang="en-AU" sz="1200" kern="100" noProof="1">
                <a:solidFill>
                  <a:srgbClr val="FFFFFF"/>
                </a:solidFill>
                <a:effectLst/>
                <a:latin typeface="Calibri" panose="020F0502020204030204" pitchFamily="34" charset="0"/>
                <a:ea typeface="Calibri" panose="020F0502020204030204" pitchFamily="34" charset="0"/>
                <a:cs typeface="Arial" panose="020B0604020202020204" pitchFamily="34" charset="0"/>
              </a:rPr>
              <a:t>Tid</a:t>
            </a:r>
            <a:r>
              <a:rPr lang="en-AU" sz="12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30 </a:t>
            </a:r>
            <a:r>
              <a:rPr lang="en-AU" sz="1200" kern="100" noProof="1">
                <a:solidFill>
                  <a:srgbClr val="FFFFFF"/>
                </a:solidFill>
                <a:effectLst/>
                <a:latin typeface="Calibri" panose="020F0502020204030204" pitchFamily="34" charset="0"/>
                <a:ea typeface="Calibri" panose="020F0502020204030204" pitchFamily="34" charset="0"/>
                <a:cs typeface="Arial" panose="020B0604020202020204" pitchFamily="34" charset="0"/>
              </a:rPr>
              <a:t>sek</a:t>
            </a:r>
            <a:endParaRPr lang="en-AU" sz="900" kern="100" noProof="1">
              <a:effectLst/>
              <a:latin typeface="Calibri" panose="020F0502020204030204" pitchFamily="34" charset="0"/>
              <a:ea typeface="Calibri" panose="020F0502020204030204" pitchFamily="34" charset="0"/>
              <a:cs typeface="Arial" panose="020B0604020202020204" pitchFamily="34" charset="0"/>
            </a:endParaRPr>
          </a:p>
          <a:p>
            <a:endParaRPr lang="en-GB" b="1" noProof="1"/>
          </a:p>
          <a:p>
            <a:endParaRPr lang="en-GB" b="1" noProof="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Exempel</a:t>
            </a:r>
          </a:p>
          <a:p>
            <a:r>
              <a:rPr lang="en-GB" sz="1200" noProof="1"/>
              <a:t>“</a:t>
            </a:r>
            <a:r>
              <a:rPr lang="en-GB" sz="1200" noProof="1">
                <a:cs typeface="Calibri" panose="020F0502020204030204" pitchFamily="34" charset="0"/>
              </a:rPr>
              <a:t>Här ser du att det star 5 I den översta delen av rutan.</a:t>
            </a:r>
          </a:p>
          <a:p>
            <a:endParaRPr lang="en-GB" sz="600" noProof="1">
              <a:cs typeface="Calibri" panose="020F0502020204030204" pitchFamily="34" charset="0"/>
            </a:endParaRPr>
          </a:p>
          <a:p>
            <a:pPr marL="285750" indent="-285750">
              <a:buFont typeface="Wingdings" pitchFamily="2" charset="2"/>
              <a:buChar char="à"/>
            </a:pPr>
            <a:r>
              <a:rPr lang="en-GB" sz="1200" i="1" noProof="1">
                <a:cs typeface="Calibri" panose="020F0502020204030204" pitchFamily="34" charset="0"/>
                <a:sym typeface="Wingdings" pitchFamily="2" charset="2"/>
              </a:rPr>
              <a:t>Peka på nummer fem</a:t>
            </a:r>
          </a:p>
          <a:p>
            <a:endParaRPr lang="en-GB" sz="600" i="1" noProof="1">
              <a:cs typeface="Calibri" panose="020F0502020204030204" pitchFamily="34" charset="0"/>
              <a:sym typeface="Wingdings" pitchFamily="2" charset="2"/>
            </a:endParaRPr>
          </a:p>
          <a:p>
            <a:r>
              <a:rPr lang="en-GB" sz="1200" i="1" noProof="1">
                <a:cs typeface="Calibri" panose="020F0502020204030204" pitchFamily="34" charset="0"/>
                <a:sym typeface="Wingdings" pitchFamily="2" charset="2"/>
              </a:rPr>
              <a:t>“Som du vet kan vi dela upp 5 på olika sätt. Om ett av de talen är 3…</a:t>
            </a:r>
          </a:p>
          <a:p>
            <a:endParaRPr lang="en-GB" sz="600" noProof="1">
              <a:cs typeface="Calibri" panose="020F0502020204030204" pitchFamily="34" charset="0"/>
            </a:endParaRPr>
          </a:p>
          <a:p>
            <a:pPr marL="285750" indent="-285750">
              <a:buFont typeface="Wingdings" pitchFamily="2" charset="2"/>
              <a:buChar char="à"/>
            </a:pPr>
            <a:r>
              <a:rPr lang="en-GB" sz="1200" i="1" noProof="1">
                <a:cs typeface="Calibri" panose="020F0502020204030204" pitchFamily="34" charset="0"/>
                <a:sym typeface="Wingdings" pitchFamily="2" charset="2"/>
              </a:rPr>
              <a:t>Peka på 3</a:t>
            </a:r>
          </a:p>
          <a:p>
            <a:endParaRPr lang="en-GB" sz="600" noProof="1">
              <a:cs typeface="Calibri" panose="020F0502020204030204" pitchFamily="34" charset="0"/>
              <a:sym typeface="Wingdings" pitchFamily="2" charset="2"/>
            </a:endParaRPr>
          </a:p>
          <a:p>
            <a:r>
              <a:rPr lang="en-GB" sz="1200" noProof="1">
                <a:cs typeface="Calibri" panose="020F0502020204030204" pitchFamily="34" charset="0"/>
              </a:rPr>
              <a:t>”… så är det andra talet 2 därför att 3 och 2 är fem. (eller om du vill säga 3+2). </a:t>
            </a:r>
          </a:p>
          <a:p>
            <a:endParaRPr lang="en-GB" sz="600" noProof="1">
              <a:cs typeface="Calibri" panose="020F0502020204030204" pitchFamily="34" charset="0"/>
            </a:endParaRPr>
          </a:p>
          <a:p>
            <a:r>
              <a:rPr lang="en-GB" sz="1200" noProof="1">
                <a:cs typeface="Calibri" panose="020F0502020204030204" pitchFamily="34" charset="0"/>
                <a:sym typeface="Wingdings" pitchFamily="2" charset="2"/>
              </a:rPr>
              <a:t> </a:t>
            </a:r>
            <a:r>
              <a:rPr lang="en-GB" sz="1200" i="1" noProof="1">
                <a:cs typeface="Calibri" panose="020F0502020204030204" pitchFamily="34" charset="0"/>
                <a:sym typeface="Wingdings" pitchFamily="2" charset="2"/>
              </a:rPr>
              <a:t>Peka på talen när du sager dem</a:t>
            </a:r>
            <a:endParaRPr lang="en-GB" sz="1200" i="1" noProof="1">
              <a:cs typeface="Calibri" panose="020F0502020204030204" pitchFamily="34" charset="0"/>
            </a:endParaRPr>
          </a:p>
          <a:p>
            <a:endParaRPr lang="en-GB" sz="600" noProof="1">
              <a:cs typeface="Calibri" panose="020F0502020204030204" pitchFamily="34" charset="0"/>
            </a:endParaRPr>
          </a:p>
          <a:p>
            <a:r>
              <a:rPr lang="en-GB" sz="1200" noProof="1">
                <a:cs typeface="Calibri" panose="020F0502020204030204" pitchFamily="34" charset="0"/>
              </a:rPr>
              <a:t>“Så talet fem kan delas upp I talen 3 och 2 som tillsamman är 5.</a:t>
            </a:r>
          </a:p>
          <a:p>
            <a:endParaRPr lang="en-GB" sz="1200" noProof="1">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Screening task - </a:t>
            </a:r>
            <a:r>
              <a:rPr lang="en-AU" sz="1200" kern="100" noProof="1">
                <a:solidFill>
                  <a:srgbClr val="FFFFFF"/>
                </a:solidFill>
                <a:effectLst/>
                <a:latin typeface="Calibri" panose="020F0502020204030204" pitchFamily="34" charset="0"/>
                <a:ea typeface="Calibri" panose="020F0502020204030204" pitchFamily="34" charset="0"/>
                <a:cs typeface="Arial" panose="020B0604020202020204" pitchFamily="34" charset="0"/>
              </a:rPr>
              <a:t>Tid</a:t>
            </a:r>
            <a:r>
              <a:rPr lang="en-AU" sz="12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30 </a:t>
            </a:r>
            <a:r>
              <a:rPr lang="en-AU" sz="1200" kern="100" noProof="1">
                <a:solidFill>
                  <a:srgbClr val="FFFFFF"/>
                </a:solidFill>
                <a:effectLst/>
                <a:latin typeface="Calibri" panose="020F0502020204030204" pitchFamily="34" charset="0"/>
                <a:ea typeface="Calibri" panose="020F0502020204030204" pitchFamily="34" charset="0"/>
                <a:cs typeface="Arial" panose="020B0604020202020204" pitchFamily="34" charset="0"/>
              </a:rPr>
              <a:t>sek</a:t>
            </a:r>
            <a:endParaRPr lang="en-AU" sz="900" kern="100" noProof="1">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r>
              <a:rPr lang="en-GB" sz="1200" noProof="1"/>
              <a:t>Vänd nu blad I ditt häfte till nästa sida där du hittar fler tal att dela upp.”</a:t>
            </a:r>
          </a:p>
          <a:p>
            <a:endParaRPr lang="en-GB" sz="1050" noProof="1"/>
          </a:p>
          <a:p>
            <a:r>
              <a:rPr lang="en-GB" sz="1200" noProof="1"/>
              <a:t>“Titta noga på talet högst upp och skriv sedan det tal som saknas I den tomma rutan. De två talen nere bildar tillsammans talet som star högst upp “</a:t>
            </a:r>
          </a:p>
          <a:p>
            <a:endParaRPr lang="en-GB" sz="1050" noProof="1"/>
          </a:p>
          <a:p>
            <a:r>
              <a:rPr lang="en-GB" sz="1200" noProof="1"/>
              <a:t>“Var så god att börja!”</a:t>
            </a:r>
          </a:p>
          <a:p>
            <a:endParaRPr lang="en-GB" sz="1050" noProof="1"/>
          </a:p>
          <a:p>
            <a:r>
              <a:rPr lang="en-GB" sz="1200" i="1" noProof="1">
                <a:sym typeface="Wingdings" pitchFamily="2" charset="2"/>
              </a:rPr>
              <a:t> Räkna tyst till 30</a:t>
            </a:r>
            <a:endParaRPr lang="en-GB" sz="1200" noProof="1"/>
          </a:p>
          <a:p>
            <a:endParaRPr lang="en-GB" sz="1200" noProof="1"/>
          </a:p>
          <a:p>
            <a:r>
              <a:rPr lang="en-GB" sz="1200" noProof="1"/>
              <a:t>“Nu fortsätter vi till nästa uppgift. Det gör ingenting om du inte har gjort klart.”</a:t>
            </a:r>
          </a:p>
          <a:p>
            <a:endParaRPr lang="en-GB" sz="1200" noProof="1"/>
          </a:p>
          <a:p>
            <a:endParaRPr lang="en-GB" sz="1200" noProof="1">
              <a:cs typeface="Calibri" panose="020F0502020204030204" pitchFamily="34" charset="0"/>
            </a:endParaRPr>
          </a:p>
          <a:p>
            <a:endParaRPr lang="en-GB" sz="1200" noProof="1">
              <a:cs typeface="Calibri" panose="020F0502020204030204" pitchFamily="34" charset="0"/>
            </a:endParaRPr>
          </a:p>
          <a:p>
            <a:r>
              <a:rPr lang="en-GB" sz="1200" noProof="1">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sv-SE" dirty="0"/>
          </a:p>
        </p:txBody>
      </p:sp>
      <p:sp>
        <p:nvSpPr>
          <p:cNvPr id="4" name="Platshållare för bildnummer 3"/>
          <p:cNvSpPr>
            <a:spLocks noGrp="1"/>
          </p:cNvSpPr>
          <p:nvPr>
            <p:ph type="sldNum" sz="quarter" idx="5"/>
          </p:nvPr>
        </p:nvSpPr>
        <p:spPr/>
        <p:txBody>
          <a:bodyPr/>
          <a:lstStyle/>
          <a:p>
            <a:fld id="{B60AAA86-942A-FF4D-BF5D-C275EC4655D6}" type="slidenum">
              <a:rPr lang="de-DE" smtClean="0"/>
              <a:t>10</a:t>
            </a:fld>
            <a:endParaRPr lang="de-DE"/>
          </a:p>
        </p:txBody>
      </p:sp>
    </p:spTree>
    <p:extLst>
      <p:ext uri="{BB962C8B-B14F-4D97-AF65-F5344CB8AC3E}">
        <p14:creationId xmlns:p14="http://schemas.microsoft.com/office/powerpoint/2010/main" val="196288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747BB52E-95F7-A847-B9EA-F1CBD591B64F}" type="datetime1">
              <a:rPr lang="de-DE" smtClean="0"/>
              <a:t>08.12.25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AB7C33D-DBD7-A944-AAF9-FE43084EFEEF}" type="slidenum">
              <a:rPr lang="de-DE" smtClean="0"/>
              <a:t>‹#›</a:t>
            </a:fld>
            <a:endParaRPr lang="de-DE"/>
          </a:p>
        </p:txBody>
      </p:sp>
    </p:spTree>
    <p:extLst>
      <p:ext uri="{BB962C8B-B14F-4D97-AF65-F5344CB8AC3E}">
        <p14:creationId xmlns:p14="http://schemas.microsoft.com/office/powerpoint/2010/main" val="194617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C7D001A-AE89-2247-93E7-9C155C7FF97B}" type="datetime1">
              <a:rPr lang="de-DE" smtClean="0"/>
              <a:t>08.12.25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AB7C33D-DBD7-A944-AAF9-FE43084EFEEF}" type="slidenum">
              <a:rPr lang="de-DE" smtClean="0"/>
              <a:t>‹#›</a:t>
            </a:fld>
            <a:endParaRPr lang="de-DE"/>
          </a:p>
        </p:txBody>
      </p:sp>
    </p:spTree>
    <p:extLst>
      <p:ext uri="{BB962C8B-B14F-4D97-AF65-F5344CB8AC3E}">
        <p14:creationId xmlns:p14="http://schemas.microsoft.com/office/powerpoint/2010/main" val="310216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D668801-3893-FF4A-A541-E3C1AC4AE429}" type="datetime1">
              <a:rPr lang="de-DE" smtClean="0"/>
              <a:t>08.12.25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AB7C33D-DBD7-A944-AAF9-FE43084EFEEF}" type="slidenum">
              <a:rPr lang="de-DE" smtClean="0"/>
              <a:t>‹#›</a:t>
            </a:fld>
            <a:endParaRPr lang="de-DE"/>
          </a:p>
        </p:txBody>
      </p:sp>
    </p:spTree>
    <p:extLst>
      <p:ext uri="{BB962C8B-B14F-4D97-AF65-F5344CB8AC3E}">
        <p14:creationId xmlns:p14="http://schemas.microsoft.com/office/powerpoint/2010/main" val="59237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E49417-A93F-5143-B928-88D11C37EF66}" type="datetime1">
              <a:rPr lang="de-DE" smtClean="0"/>
              <a:t>08.12.25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AB7C33D-DBD7-A944-AAF9-FE43084EFEEF}" type="slidenum">
              <a:rPr lang="de-DE" smtClean="0"/>
              <a:t>‹#›</a:t>
            </a:fld>
            <a:endParaRPr lang="de-DE"/>
          </a:p>
        </p:txBody>
      </p:sp>
    </p:spTree>
    <p:extLst>
      <p:ext uri="{BB962C8B-B14F-4D97-AF65-F5344CB8AC3E}">
        <p14:creationId xmlns:p14="http://schemas.microsoft.com/office/powerpoint/2010/main" val="48377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EFAE92D-0F8C-1C4E-98AC-70E3D29E125D}" type="datetime1">
              <a:rPr lang="de-DE" smtClean="0"/>
              <a:t>08.12.25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AB7C33D-DBD7-A944-AAF9-FE43084EFEEF}" type="slidenum">
              <a:rPr lang="de-DE" smtClean="0"/>
              <a:t>‹#›</a:t>
            </a:fld>
            <a:endParaRPr lang="de-DE"/>
          </a:p>
        </p:txBody>
      </p:sp>
    </p:spTree>
    <p:extLst>
      <p:ext uri="{BB962C8B-B14F-4D97-AF65-F5344CB8AC3E}">
        <p14:creationId xmlns:p14="http://schemas.microsoft.com/office/powerpoint/2010/main" val="39231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4B5B49D-FC6D-FA41-A67D-B4FEC1E4590F}" type="datetime1">
              <a:rPr lang="de-DE" smtClean="0"/>
              <a:t>08.12.25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AB7C33D-DBD7-A944-AAF9-FE43084EFEEF}" type="slidenum">
              <a:rPr lang="de-DE" smtClean="0"/>
              <a:t>‹#›</a:t>
            </a:fld>
            <a:endParaRPr lang="de-DE"/>
          </a:p>
        </p:txBody>
      </p:sp>
    </p:spTree>
    <p:extLst>
      <p:ext uri="{BB962C8B-B14F-4D97-AF65-F5344CB8AC3E}">
        <p14:creationId xmlns:p14="http://schemas.microsoft.com/office/powerpoint/2010/main" val="174902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8A7A23B-BA05-AF42-A74B-695CEDE31B24}" type="datetime1">
              <a:rPr lang="de-DE" smtClean="0"/>
              <a:t>08.12.25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AB7C33D-DBD7-A944-AAF9-FE43084EFEEF}" type="slidenum">
              <a:rPr lang="de-DE" smtClean="0"/>
              <a:t>‹#›</a:t>
            </a:fld>
            <a:endParaRPr lang="de-DE"/>
          </a:p>
        </p:txBody>
      </p:sp>
    </p:spTree>
    <p:extLst>
      <p:ext uri="{BB962C8B-B14F-4D97-AF65-F5344CB8AC3E}">
        <p14:creationId xmlns:p14="http://schemas.microsoft.com/office/powerpoint/2010/main" val="337889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DADD694-B441-074F-80EA-ADE88FA1E013}" type="datetime1">
              <a:rPr lang="de-DE" smtClean="0"/>
              <a:t>08.12.25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AB7C33D-DBD7-A944-AAF9-FE43084EFEEF}" type="slidenum">
              <a:rPr lang="de-DE" smtClean="0"/>
              <a:t>‹#›</a:t>
            </a:fld>
            <a:endParaRPr lang="de-DE"/>
          </a:p>
        </p:txBody>
      </p:sp>
    </p:spTree>
    <p:extLst>
      <p:ext uri="{BB962C8B-B14F-4D97-AF65-F5344CB8AC3E}">
        <p14:creationId xmlns:p14="http://schemas.microsoft.com/office/powerpoint/2010/main" val="409807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79B91-533F-CC4C-ADE2-13F0E5DE9C0A}" type="datetime1">
              <a:rPr lang="de-DE" smtClean="0"/>
              <a:t>08.12.25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AB7C33D-DBD7-A944-AAF9-FE43084EFEEF}" type="slidenum">
              <a:rPr lang="de-DE" smtClean="0"/>
              <a:t>‹#›</a:t>
            </a:fld>
            <a:endParaRPr lang="de-DE"/>
          </a:p>
        </p:txBody>
      </p:sp>
    </p:spTree>
    <p:extLst>
      <p:ext uri="{BB962C8B-B14F-4D97-AF65-F5344CB8AC3E}">
        <p14:creationId xmlns:p14="http://schemas.microsoft.com/office/powerpoint/2010/main" val="344930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A81E54E8-DA91-8241-8382-B75DA73E6281}" type="datetime1">
              <a:rPr lang="de-DE" smtClean="0"/>
              <a:t>08.12.25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AB7C33D-DBD7-A944-AAF9-FE43084EFEEF}" type="slidenum">
              <a:rPr lang="de-DE" smtClean="0"/>
              <a:t>‹#›</a:t>
            </a:fld>
            <a:endParaRPr lang="de-DE"/>
          </a:p>
        </p:txBody>
      </p:sp>
    </p:spTree>
    <p:extLst>
      <p:ext uri="{BB962C8B-B14F-4D97-AF65-F5344CB8AC3E}">
        <p14:creationId xmlns:p14="http://schemas.microsoft.com/office/powerpoint/2010/main" val="198132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057533EB-7F1D-E64F-AEE6-02613C5DF972}" type="datetime1">
              <a:rPr lang="de-DE" smtClean="0"/>
              <a:t>08.12.25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AB7C33D-DBD7-A944-AAF9-FE43084EFEEF}" type="slidenum">
              <a:rPr lang="de-DE" smtClean="0"/>
              <a:t>‹#›</a:t>
            </a:fld>
            <a:endParaRPr lang="de-DE"/>
          </a:p>
        </p:txBody>
      </p:sp>
    </p:spTree>
    <p:extLst>
      <p:ext uri="{BB962C8B-B14F-4D97-AF65-F5344CB8AC3E}">
        <p14:creationId xmlns:p14="http://schemas.microsoft.com/office/powerpoint/2010/main" val="138650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28E39B93-E984-264B-85E8-B9964A2A6F53}" type="datetime1">
              <a:rPr lang="de-DE" smtClean="0"/>
              <a:t>08.12.25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7AB7C33D-DBD7-A944-AAF9-FE43084EFEEF}" type="slidenum">
              <a:rPr lang="de-DE" smtClean="0"/>
              <a:t>‹#›</a:t>
            </a:fld>
            <a:endParaRPr lang="de-DE"/>
          </a:p>
        </p:txBody>
      </p:sp>
    </p:spTree>
    <p:extLst>
      <p:ext uri="{BB962C8B-B14F-4D97-AF65-F5344CB8AC3E}">
        <p14:creationId xmlns:p14="http://schemas.microsoft.com/office/powerpoint/2010/main" val="13470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Schrift, Grafiken, Logo, Text enthält.&#10;&#10;Automatisch generierte Beschreibung">
            <a:extLst>
              <a:ext uri="{FF2B5EF4-FFF2-40B4-BE49-F238E27FC236}">
                <a16:creationId xmlns:a16="http://schemas.microsoft.com/office/drawing/2014/main" id="{D66BE836-F1BC-4FED-E4F6-BC90AB7CFD6C}"/>
              </a:ext>
            </a:extLst>
          </p:cNvPr>
          <p:cNvPicPr>
            <a:picLocks noChangeAspect="1"/>
          </p:cNvPicPr>
          <p:nvPr/>
        </p:nvPicPr>
        <p:blipFill>
          <a:blip r:embed="rId3"/>
          <a:stretch>
            <a:fillRect/>
          </a:stretch>
        </p:blipFill>
        <p:spPr>
          <a:xfrm>
            <a:off x="2055100" y="477803"/>
            <a:ext cx="1940420" cy="730511"/>
          </a:xfrm>
          <a:prstGeom prst="rect">
            <a:avLst/>
          </a:prstGeom>
        </p:spPr>
      </p:pic>
      <p:sp>
        <p:nvSpPr>
          <p:cNvPr id="5" name="Textfeld 4">
            <a:extLst>
              <a:ext uri="{FF2B5EF4-FFF2-40B4-BE49-F238E27FC236}">
                <a16:creationId xmlns:a16="http://schemas.microsoft.com/office/drawing/2014/main" id="{2BF5CF1D-4A46-D949-072B-9E9AB4D21169}"/>
              </a:ext>
            </a:extLst>
          </p:cNvPr>
          <p:cNvSpPr txBox="1"/>
          <p:nvPr/>
        </p:nvSpPr>
        <p:spPr>
          <a:xfrm>
            <a:off x="919480" y="2695065"/>
            <a:ext cx="5019040" cy="2062103"/>
          </a:xfrm>
          <a:prstGeom prst="rect">
            <a:avLst/>
          </a:prstGeom>
          <a:noFill/>
        </p:spPr>
        <p:txBody>
          <a:bodyPr wrap="square" rtlCol="0">
            <a:spAutoFit/>
          </a:bodyPr>
          <a:lstStyle/>
          <a:p>
            <a:pPr algn="ctr"/>
            <a:r>
              <a:rPr lang="de-DE" sz="5400" dirty="0"/>
              <a:t>Screening 2+</a:t>
            </a:r>
          </a:p>
          <a:p>
            <a:pPr algn="ctr"/>
            <a:endParaRPr lang="de-DE" sz="2000" dirty="0"/>
          </a:p>
          <a:p>
            <a:pPr algn="ctr"/>
            <a:r>
              <a:rPr lang="de-DE" sz="5400" dirty="0" err="1"/>
              <a:t>Lärarmanual</a:t>
            </a:r>
            <a:endParaRPr lang="de-DE" sz="5400" dirty="0"/>
          </a:p>
        </p:txBody>
      </p:sp>
      <p:pic>
        <p:nvPicPr>
          <p:cNvPr id="2" name="Grafik 1" descr="Ein Bild, das Stern, Flagge, Electric Blue (Farbe), Blau enthält.&#10;&#10;Automatisch generierte Beschreibung">
            <a:extLst>
              <a:ext uri="{FF2B5EF4-FFF2-40B4-BE49-F238E27FC236}">
                <a16:creationId xmlns:a16="http://schemas.microsoft.com/office/drawing/2014/main" id="{5F28D7CE-F968-FDED-F78E-A36374E78D2C}"/>
              </a:ext>
            </a:extLst>
          </p:cNvPr>
          <p:cNvPicPr>
            <a:picLocks noChangeAspect="1"/>
          </p:cNvPicPr>
          <p:nvPr/>
        </p:nvPicPr>
        <p:blipFill>
          <a:blip r:embed="rId4"/>
          <a:stretch>
            <a:fillRect/>
          </a:stretch>
        </p:blipFill>
        <p:spPr>
          <a:xfrm>
            <a:off x="451809" y="534869"/>
            <a:ext cx="935342" cy="616378"/>
          </a:xfrm>
          <a:prstGeom prst="rect">
            <a:avLst/>
          </a:prstGeom>
        </p:spPr>
      </p:pic>
      <p:pic>
        <p:nvPicPr>
          <p:cNvPr id="4" name="Bildobjekt 3">
            <a:extLst>
              <a:ext uri="{FF2B5EF4-FFF2-40B4-BE49-F238E27FC236}">
                <a16:creationId xmlns:a16="http://schemas.microsoft.com/office/drawing/2014/main" id="{EA3EEB06-7F72-DA8D-3477-0A757588946C}"/>
              </a:ext>
            </a:extLst>
          </p:cNvPr>
          <p:cNvPicPr>
            <a:picLocks noChangeAspect="1"/>
          </p:cNvPicPr>
          <p:nvPr/>
        </p:nvPicPr>
        <p:blipFill>
          <a:blip r:embed="rId5"/>
          <a:stretch>
            <a:fillRect/>
          </a:stretch>
        </p:blipFill>
        <p:spPr>
          <a:xfrm>
            <a:off x="4602046" y="815702"/>
            <a:ext cx="2255954" cy="335545"/>
          </a:xfrm>
          <a:prstGeom prst="rect">
            <a:avLst/>
          </a:prstGeom>
        </p:spPr>
      </p:pic>
    </p:spTree>
    <p:extLst>
      <p:ext uri="{BB962C8B-B14F-4D97-AF65-F5344CB8AC3E}">
        <p14:creationId xmlns:p14="http://schemas.microsoft.com/office/powerpoint/2010/main" val="335606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9A3FD29-FF90-BAE7-ABB5-27E3F30488C5}"/>
              </a:ext>
            </a:extLst>
          </p:cNvPr>
          <p:cNvSpPr/>
          <p:nvPr/>
        </p:nvSpPr>
        <p:spPr>
          <a:xfrm>
            <a:off x="1347467" y="2844801"/>
            <a:ext cx="3458212" cy="1118872"/>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6000" kern="100" dirty="0">
                <a:solidFill>
                  <a:schemeClr val="tx1"/>
                </a:solidFill>
                <a:effectLst/>
                <a:ea typeface="Calibri" panose="020F0502020204030204" pitchFamily="34" charset="0"/>
                <a:cs typeface="Arial" panose="020B0604020202020204" pitchFamily="34" charset="0"/>
              </a:rPr>
              <a:t>5</a:t>
            </a:r>
          </a:p>
        </p:txBody>
      </p:sp>
      <p:sp>
        <p:nvSpPr>
          <p:cNvPr id="5" name="Rechteck 4">
            <a:extLst>
              <a:ext uri="{FF2B5EF4-FFF2-40B4-BE49-F238E27FC236}">
                <a16:creationId xmlns:a16="http://schemas.microsoft.com/office/drawing/2014/main" id="{AC5C5844-0107-C1BF-7C13-531B10F37B28}"/>
              </a:ext>
            </a:extLst>
          </p:cNvPr>
          <p:cNvSpPr/>
          <p:nvPr/>
        </p:nvSpPr>
        <p:spPr>
          <a:xfrm>
            <a:off x="1347467" y="3968116"/>
            <a:ext cx="1729106" cy="1569084"/>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6000" kern="100" dirty="0">
                <a:solidFill>
                  <a:srgbClr val="000000"/>
                </a:solidFill>
                <a:effectLst/>
                <a:ea typeface="Calibri" panose="020F0502020204030204" pitchFamily="34" charset="0"/>
                <a:cs typeface="Arial" panose="020B0604020202020204" pitchFamily="34" charset="0"/>
              </a:rPr>
              <a:t>3</a:t>
            </a:r>
            <a:endParaRPr lang="de-DE" sz="6000" kern="100" dirty="0">
              <a:effectLst/>
              <a:ea typeface="Calibri" panose="020F0502020204030204" pitchFamily="34" charset="0"/>
              <a:cs typeface="Arial" panose="020B0604020202020204" pitchFamily="34" charset="0"/>
            </a:endParaRPr>
          </a:p>
        </p:txBody>
      </p:sp>
      <p:sp>
        <p:nvSpPr>
          <p:cNvPr id="6" name="Rechteck 5">
            <a:extLst>
              <a:ext uri="{FF2B5EF4-FFF2-40B4-BE49-F238E27FC236}">
                <a16:creationId xmlns:a16="http://schemas.microsoft.com/office/drawing/2014/main" id="{FBB89F2F-542A-8167-E455-8596E053F3A5}"/>
              </a:ext>
            </a:extLst>
          </p:cNvPr>
          <p:cNvSpPr/>
          <p:nvPr/>
        </p:nvSpPr>
        <p:spPr>
          <a:xfrm>
            <a:off x="3076573" y="3972560"/>
            <a:ext cx="1729106" cy="1569084"/>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6000" kern="100" dirty="0">
                <a:solidFill>
                  <a:srgbClr val="0070C0"/>
                </a:solidFill>
                <a:effectLst/>
                <a:latin typeface="Comic Sans MS" panose="030F0902030302020204" pitchFamily="66" charset="0"/>
                <a:ea typeface="Calibri" panose="020F0502020204030204" pitchFamily="34" charset="0"/>
                <a:cs typeface="Arial" panose="020B0604020202020204" pitchFamily="34" charset="0"/>
              </a:rPr>
              <a:t>2</a:t>
            </a:r>
          </a:p>
        </p:txBody>
      </p:sp>
      <p:pic>
        <p:nvPicPr>
          <p:cNvPr id="9" name="Grafik 8">
            <a:extLst>
              <a:ext uri="{FF2B5EF4-FFF2-40B4-BE49-F238E27FC236}">
                <a16:creationId xmlns:a16="http://schemas.microsoft.com/office/drawing/2014/main" id="{21024B4A-D7D8-0270-35DB-1AA8462135F1}"/>
              </a:ext>
            </a:extLst>
          </p:cNvPr>
          <p:cNvPicPr>
            <a:picLocks noChangeAspect="1"/>
          </p:cNvPicPr>
          <p:nvPr/>
        </p:nvPicPr>
        <p:blipFill>
          <a:blip r:embed="rId3"/>
          <a:stretch>
            <a:fillRect/>
          </a:stretch>
        </p:blipFill>
        <p:spPr>
          <a:xfrm rot="18927407">
            <a:off x="4615841" y="5276289"/>
            <a:ext cx="379675" cy="2805370"/>
          </a:xfrm>
          <a:prstGeom prst="rect">
            <a:avLst/>
          </a:prstGeom>
        </p:spPr>
      </p:pic>
    </p:spTree>
    <p:extLst>
      <p:ext uri="{BB962C8B-B14F-4D97-AF65-F5344CB8AC3E}">
        <p14:creationId xmlns:p14="http://schemas.microsoft.com/office/powerpoint/2010/main" val="384158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9CEC156-FC10-B700-8156-73BA6CB76B86}"/>
              </a:ext>
            </a:extLst>
          </p:cNvPr>
          <p:cNvSpPr txBox="1"/>
          <p:nvPr/>
        </p:nvSpPr>
        <p:spPr>
          <a:xfrm>
            <a:off x="592668" y="2905246"/>
            <a:ext cx="5885678" cy="1015663"/>
          </a:xfrm>
          <a:prstGeom prst="rect">
            <a:avLst/>
          </a:prstGeom>
          <a:noFill/>
        </p:spPr>
        <p:txBody>
          <a:bodyPr wrap="square" rtlCol="0">
            <a:spAutoFit/>
          </a:bodyPr>
          <a:lstStyle/>
          <a:p>
            <a:r>
              <a:rPr lang="en-GB" sz="6000" noProof="1">
                <a:solidFill>
                  <a:srgbClr val="0070C0"/>
                </a:solidFill>
                <a:latin typeface="Comic Sans MS" panose="030F0902030302020204" pitchFamily="66" charset="0"/>
              </a:rPr>
              <a:t>Inget exempel</a:t>
            </a:r>
          </a:p>
        </p:txBody>
      </p:sp>
    </p:spTree>
    <p:extLst>
      <p:ext uri="{BB962C8B-B14F-4D97-AF65-F5344CB8AC3E}">
        <p14:creationId xmlns:p14="http://schemas.microsoft.com/office/powerpoint/2010/main" val="410497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3AEAD00-2835-33DF-8183-A899E8110054}"/>
              </a:ext>
            </a:extLst>
          </p:cNvPr>
          <p:cNvSpPr txBox="1"/>
          <p:nvPr/>
        </p:nvSpPr>
        <p:spPr>
          <a:xfrm>
            <a:off x="511561" y="3040713"/>
            <a:ext cx="5834878" cy="1015663"/>
          </a:xfrm>
          <a:prstGeom prst="rect">
            <a:avLst/>
          </a:prstGeom>
          <a:noFill/>
        </p:spPr>
        <p:txBody>
          <a:bodyPr wrap="square" rtlCol="0">
            <a:spAutoFit/>
          </a:bodyPr>
          <a:lstStyle/>
          <a:p>
            <a:r>
              <a:rPr lang="en-GB" sz="6000" noProof="1">
                <a:solidFill>
                  <a:srgbClr val="0070C0"/>
                </a:solidFill>
                <a:latin typeface="Comic Sans MS" panose="030F0902030302020204" pitchFamily="66" charset="0"/>
              </a:rPr>
              <a:t>Inget exempel</a:t>
            </a:r>
          </a:p>
        </p:txBody>
      </p:sp>
    </p:spTree>
    <p:extLst>
      <p:ext uri="{BB962C8B-B14F-4D97-AF65-F5344CB8AC3E}">
        <p14:creationId xmlns:p14="http://schemas.microsoft.com/office/powerpoint/2010/main" val="143309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E449E-E45B-F66E-753D-A38BDD1AA45D}"/>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24A6C78D-8850-BE64-BC40-20F97A3A0BA1}"/>
              </a:ext>
            </a:extLst>
          </p:cNvPr>
          <p:cNvSpPr txBox="1"/>
          <p:nvPr/>
        </p:nvSpPr>
        <p:spPr>
          <a:xfrm>
            <a:off x="511561" y="3040713"/>
            <a:ext cx="5834878" cy="1015663"/>
          </a:xfrm>
          <a:prstGeom prst="rect">
            <a:avLst/>
          </a:prstGeom>
          <a:noFill/>
        </p:spPr>
        <p:txBody>
          <a:bodyPr wrap="square" rtlCol="0">
            <a:spAutoFit/>
          </a:bodyPr>
          <a:lstStyle/>
          <a:p>
            <a:r>
              <a:rPr lang="en-GB" sz="6000" noProof="1">
                <a:solidFill>
                  <a:srgbClr val="0070C0"/>
                </a:solidFill>
                <a:latin typeface="Comic Sans MS" panose="030F0902030302020204" pitchFamily="66" charset="0"/>
              </a:rPr>
              <a:t>Inget exempel</a:t>
            </a:r>
          </a:p>
        </p:txBody>
      </p:sp>
    </p:spTree>
    <p:extLst>
      <p:ext uri="{BB962C8B-B14F-4D97-AF65-F5344CB8AC3E}">
        <p14:creationId xmlns:p14="http://schemas.microsoft.com/office/powerpoint/2010/main" val="183871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CF9ACAD-274F-59CF-639A-B0323B87A507}"/>
              </a:ext>
            </a:extLst>
          </p:cNvPr>
          <p:cNvSpPr txBox="1"/>
          <p:nvPr/>
        </p:nvSpPr>
        <p:spPr>
          <a:xfrm>
            <a:off x="626534" y="2905246"/>
            <a:ext cx="5851812" cy="1015663"/>
          </a:xfrm>
          <a:prstGeom prst="rect">
            <a:avLst/>
          </a:prstGeom>
          <a:noFill/>
        </p:spPr>
        <p:txBody>
          <a:bodyPr wrap="square" rtlCol="0">
            <a:spAutoFit/>
          </a:bodyPr>
          <a:lstStyle/>
          <a:p>
            <a:r>
              <a:rPr lang="en-GB" sz="6000" noProof="1">
                <a:solidFill>
                  <a:srgbClr val="0070C0"/>
                </a:solidFill>
                <a:latin typeface="Comic Sans MS" panose="030F0902030302020204" pitchFamily="66" charset="0"/>
              </a:rPr>
              <a:t>Inget exempel</a:t>
            </a:r>
          </a:p>
        </p:txBody>
      </p:sp>
    </p:spTree>
    <p:extLst>
      <p:ext uri="{BB962C8B-B14F-4D97-AF65-F5344CB8AC3E}">
        <p14:creationId xmlns:p14="http://schemas.microsoft.com/office/powerpoint/2010/main" val="1529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833C85D-42FF-34BD-19DA-EE6216BBF61B}"/>
              </a:ext>
            </a:extLst>
          </p:cNvPr>
          <p:cNvSpPr txBox="1"/>
          <p:nvPr/>
        </p:nvSpPr>
        <p:spPr>
          <a:xfrm>
            <a:off x="418427" y="2939112"/>
            <a:ext cx="6021145" cy="1015663"/>
          </a:xfrm>
          <a:prstGeom prst="rect">
            <a:avLst/>
          </a:prstGeom>
          <a:noFill/>
        </p:spPr>
        <p:txBody>
          <a:bodyPr wrap="square" rtlCol="0">
            <a:spAutoFit/>
          </a:bodyPr>
          <a:lstStyle/>
          <a:p>
            <a:r>
              <a:rPr lang="en-GB" sz="6000" noProof="1">
                <a:solidFill>
                  <a:srgbClr val="0070C0"/>
                </a:solidFill>
                <a:latin typeface="Comic Sans MS" panose="030F0902030302020204" pitchFamily="66" charset="0"/>
              </a:rPr>
              <a:t>Inget exempel</a:t>
            </a:r>
          </a:p>
        </p:txBody>
      </p:sp>
    </p:spTree>
    <p:extLst>
      <p:ext uri="{BB962C8B-B14F-4D97-AF65-F5344CB8AC3E}">
        <p14:creationId xmlns:p14="http://schemas.microsoft.com/office/powerpoint/2010/main" val="125143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2B9B2B7-FC7F-696A-7307-5030CCD2450B}"/>
              </a:ext>
            </a:extLst>
          </p:cNvPr>
          <p:cNvSpPr txBox="1"/>
          <p:nvPr/>
        </p:nvSpPr>
        <p:spPr>
          <a:xfrm>
            <a:off x="677334" y="2905246"/>
            <a:ext cx="5801012" cy="1015663"/>
          </a:xfrm>
          <a:prstGeom prst="rect">
            <a:avLst/>
          </a:prstGeom>
          <a:noFill/>
        </p:spPr>
        <p:txBody>
          <a:bodyPr wrap="square" rtlCol="0">
            <a:spAutoFit/>
          </a:bodyPr>
          <a:lstStyle/>
          <a:p>
            <a:r>
              <a:rPr lang="en-GB" sz="6000" noProof="1">
                <a:solidFill>
                  <a:srgbClr val="0070C0"/>
                </a:solidFill>
                <a:latin typeface="Comic Sans MS" panose="030F0902030302020204" pitchFamily="66" charset="0"/>
              </a:rPr>
              <a:t>Inget exempel</a:t>
            </a:r>
          </a:p>
        </p:txBody>
      </p:sp>
    </p:spTree>
    <p:extLst>
      <p:ext uri="{BB962C8B-B14F-4D97-AF65-F5344CB8AC3E}">
        <p14:creationId xmlns:p14="http://schemas.microsoft.com/office/powerpoint/2010/main" val="76258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347A385-9389-1AF0-2399-4BB9BCDE18BD}"/>
              </a:ext>
            </a:extLst>
          </p:cNvPr>
          <p:cNvSpPr txBox="1"/>
          <p:nvPr/>
        </p:nvSpPr>
        <p:spPr>
          <a:xfrm>
            <a:off x="677334" y="2905246"/>
            <a:ext cx="5801012" cy="1015663"/>
          </a:xfrm>
          <a:prstGeom prst="rect">
            <a:avLst/>
          </a:prstGeom>
          <a:noFill/>
        </p:spPr>
        <p:txBody>
          <a:bodyPr wrap="square" rtlCol="0">
            <a:spAutoFit/>
          </a:bodyPr>
          <a:lstStyle/>
          <a:p>
            <a:r>
              <a:rPr lang="en-GB" sz="6000" noProof="1">
                <a:solidFill>
                  <a:srgbClr val="0070C0"/>
                </a:solidFill>
                <a:latin typeface="Comic Sans MS" panose="030F0902030302020204" pitchFamily="66" charset="0"/>
              </a:rPr>
              <a:t>Inget exempel</a:t>
            </a:r>
          </a:p>
        </p:txBody>
      </p:sp>
    </p:spTree>
    <p:extLst>
      <p:ext uri="{BB962C8B-B14F-4D97-AF65-F5344CB8AC3E}">
        <p14:creationId xmlns:p14="http://schemas.microsoft.com/office/powerpoint/2010/main" val="100318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4B7DA37-44BC-0BF7-EDB0-B0916675CACE}"/>
              </a:ext>
            </a:extLst>
          </p:cNvPr>
          <p:cNvSpPr txBox="1"/>
          <p:nvPr/>
        </p:nvSpPr>
        <p:spPr>
          <a:xfrm>
            <a:off x="524934" y="2905246"/>
            <a:ext cx="5953412" cy="1015663"/>
          </a:xfrm>
          <a:prstGeom prst="rect">
            <a:avLst/>
          </a:prstGeom>
          <a:noFill/>
        </p:spPr>
        <p:txBody>
          <a:bodyPr wrap="square" rtlCol="0">
            <a:spAutoFit/>
          </a:bodyPr>
          <a:lstStyle/>
          <a:p>
            <a:r>
              <a:rPr lang="en-GB" sz="6000" noProof="1">
                <a:solidFill>
                  <a:srgbClr val="0070C0"/>
                </a:solidFill>
                <a:latin typeface="Comic Sans MS" panose="030F0902030302020204" pitchFamily="66" charset="0"/>
              </a:rPr>
              <a:t>Inget exempel</a:t>
            </a:r>
          </a:p>
        </p:txBody>
      </p:sp>
    </p:spTree>
    <p:extLst>
      <p:ext uri="{BB962C8B-B14F-4D97-AF65-F5344CB8AC3E}">
        <p14:creationId xmlns:p14="http://schemas.microsoft.com/office/powerpoint/2010/main" val="303485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90DA97-2027-7D41-A262-26BBFEDF646B}"/>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A64DE6F3-2E5F-8578-EC65-F374BA937EB4}"/>
              </a:ext>
            </a:extLst>
          </p:cNvPr>
          <p:cNvSpPr>
            <a:spLocks noGrp="1"/>
          </p:cNvSpPr>
          <p:nvPr>
            <p:ph idx="1"/>
          </p:nvPr>
        </p:nvSpPr>
        <p:spPr/>
        <p:txBody>
          <a:bodyPr/>
          <a:lstStyle/>
          <a:p>
            <a:pPr marL="0" indent="0">
              <a:buNone/>
            </a:pPr>
            <a:r>
              <a:rPr lang="sv-SE" dirty="0"/>
              <a:t>Uppgift 15 var den sista uppgiften för eleverna.</a:t>
            </a:r>
          </a:p>
          <a:p>
            <a:pPr marL="0" indent="0">
              <a:buNone/>
            </a:pPr>
            <a:endParaRPr lang="sv-SE" dirty="0"/>
          </a:p>
          <a:p>
            <a:pPr marL="0" indent="0">
              <a:buNone/>
            </a:pPr>
            <a:r>
              <a:rPr lang="sv-SE" dirty="0"/>
              <a:t>Kommande sidor handlar om hur du kan bokföra elevernas resultat. </a:t>
            </a:r>
          </a:p>
        </p:txBody>
      </p:sp>
      <p:sp>
        <p:nvSpPr>
          <p:cNvPr id="4" name="Platshållare för sidfot 3">
            <a:extLst>
              <a:ext uri="{FF2B5EF4-FFF2-40B4-BE49-F238E27FC236}">
                <a16:creationId xmlns:a16="http://schemas.microsoft.com/office/drawing/2014/main" id="{5EA03BDC-A383-53AE-7BE1-B0C27C057EBB}"/>
              </a:ext>
            </a:extLst>
          </p:cNvPr>
          <p:cNvSpPr>
            <a:spLocks noGrp="1"/>
          </p:cNvSpPr>
          <p:nvPr>
            <p:ph type="ftr" sz="quarter" idx="11"/>
          </p:nvPr>
        </p:nvSpPr>
        <p:spPr/>
        <p:txBody>
          <a:bodyPr/>
          <a:lstStyle/>
          <a:p>
            <a:endParaRPr lang="de-DE"/>
          </a:p>
        </p:txBody>
      </p:sp>
      <p:sp>
        <p:nvSpPr>
          <p:cNvPr id="5" name="Platshållare för bildnummer 4">
            <a:extLst>
              <a:ext uri="{FF2B5EF4-FFF2-40B4-BE49-F238E27FC236}">
                <a16:creationId xmlns:a16="http://schemas.microsoft.com/office/drawing/2014/main" id="{83D0074A-9FFA-3F83-A2C9-67D809DE1D3B}"/>
              </a:ext>
            </a:extLst>
          </p:cNvPr>
          <p:cNvSpPr>
            <a:spLocks noGrp="1"/>
          </p:cNvSpPr>
          <p:nvPr>
            <p:ph type="sldNum" sz="quarter" idx="12"/>
          </p:nvPr>
        </p:nvSpPr>
        <p:spPr/>
        <p:txBody>
          <a:bodyPr/>
          <a:lstStyle/>
          <a:p>
            <a:fld id="{7AB7C33D-DBD7-A944-AAF9-FE43084EFEEF}" type="slidenum">
              <a:rPr lang="de-DE" smtClean="0"/>
              <a:t>19</a:t>
            </a:fld>
            <a:endParaRPr lang="de-DE"/>
          </a:p>
        </p:txBody>
      </p:sp>
    </p:spTree>
    <p:extLst>
      <p:ext uri="{BB962C8B-B14F-4D97-AF65-F5344CB8AC3E}">
        <p14:creationId xmlns:p14="http://schemas.microsoft.com/office/powerpoint/2010/main" val="308542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71F2462-CA46-C430-73DA-6D02FAE0F8D8}"/>
              </a:ext>
            </a:extLst>
          </p:cNvPr>
          <p:cNvSpPr txBox="1"/>
          <p:nvPr/>
        </p:nvSpPr>
        <p:spPr>
          <a:xfrm>
            <a:off x="775745" y="892899"/>
            <a:ext cx="5492975" cy="8433078"/>
          </a:xfrm>
          <a:prstGeom prst="rect">
            <a:avLst/>
          </a:prstGeom>
          <a:noFill/>
        </p:spPr>
        <p:txBody>
          <a:bodyPr wrap="square" rtlCol="0">
            <a:spAutoFit/>
          </a:bodyPr>
          <a:lstStyle/>
          <a:p>
            <a:r>
              <a:rPr lang="sv-SE" sz="2400" b="1" dirty="0"/>
              <a:t>Översikt</a:t>
            </a:r>
          </a:p>
          <a:p>
            <a:endParaRPr lang="en-GB" sz="1600" dirty="0"/>
          </a:p>
          <a:p>
            <a:r>
              <a:rPr lang="sv-SE" sz="1600" dirty="0"/>
              <a:t>Den här manualen innehåller instruktioner till läraren att använda när screeningen genomförs. Screeningen är tänkt att använda antingen vid slutet av åk 2 eller I början av åk 3.</a:t>
            </a:r>
          </a:p>
          <a:p>
            <a:r>
              <a:rPr lang="sv-SE" sz="1600" dirty="0"/>
              <a:t> </a:t>
            </a:r>
          </a:p>
          <a:p>
            <a:r>
              <a:rPr lang="sv-SE" sz="1600" dirty="0"/>
              <a:t>Screening 2+ innehåller följande delar:</a:t>
            </a:r>
          </a:p>
          <a:p>
            <a:endParaRPr lang="sv-SE" sz="1600" dirty="0"/>
          </a:p>
          <a:p>
            <a:pPr marL="533400" indent="-533400">
              <a:spcAft>
                <a:spcPts val="1200"/>
              </a:spcAft>
            </a:pPr>
            <a:r>
              <a:rPr lang="sv-SE" sz="1600" dirty="0"/>
              <a:t>1	Talraden</a:t>
            </a:r>
          </a:p>
          <a:p>
            <a:pPr marL="533400" indent="-533400">
              <a:spcAft>
                <a:spcPts val="1200"/>
              </a:spcAft>
              <a:buAutoNum type="arabicPlain" startAt="2"/>
            </a:pPr>
            <a:r>
              <a:rPr lang="sv-SE" sz="1600" dirty="0"/>
              <a:t>Antalskonstans med kardinaltal (tiotalsövergång)</a:t>
            </a:r>
          </a:p>
          <a:p>
            <a:pPr marL="533400" indent="-533400">
              <a:spcAft>
                <a:spcPts val="1200"/>
              </a:spcAft>
              <a:buAutoNum type="arabicPlain" startAt="2"/>
            </a:pPr>
            <a:r>
              <a:rPr lang="sv-SE" sz="1600" dirty="0"/>
              <a:t>Talets grannar, räkna framåt och bakåt</a:t>
            </a:r>
          </a:p>
          <a:p>
            <a:pPr marL="533400" indent="-533400">
              <a:spcAft>
                <a:spcPts val="1200"/>
              </a:spcAft>
              <a:buAutoNum type="arabicPlain" startAt="2"/>
            </a:pPr>
            <a:r>
              <a:rPr lang="sv-SE" sz="1600" dirty="0"/>
              <a:t>Skriva tvåsiffriga tal</a:t>
            </a:r>
          </a:p>
          <a:p>
            <a:pPr marL="533400" indent="-533400">
              <a:spcAft>
                <a:spcPts val="1200"/>
              </a:spcAft>
            </a:pPr>
            <a:r>
              <a:rPr lang="sv-SE" sz="1600" dirty="0"/>
              <a:t>5	Hälften </a:t>
            </a:r>
          </a:p>
          <a:p>
            <a:pPr marL="533400" indent="-533400">
              <a:spcAft>
                <a:spcPts val="1200"/>
              </a:spcAft>
              <a:buAutoNum type="arabicPlain" startAt="6"/>
            </a:pPr>
            <a:r>
              <a:rPr lang="sv-SE" sz="1600" dirty="0"/>
              <a:t>Tallinjen, ordinalitet</a:t>
            </a:r>
          </a:p>
          <a:p>
            <a:pPr marL="533400" indent="-533400">
              <a:spcAft>
                <a:spcPts val="1200"/>
              </a:spcAft>
              <a:buAutoNum type="arabicPlain" startAt="6"/>
            </a:pPr>
            <a:r>
              <a:rPr lang="sv-SE" sz="1600" dirty="0"/>
              <a:t>Talfakta, dela upp tal (upp till 10) </a:t>
            </a:r>
          </a:p>
          <a:p>
            <a:pPr marL="533400" indent="-533400">
              <a:spcAft>
                <a:spcPts val="1200"/>
              </a:spcAft>
              <a:buAutoNum type="arabicPlain" startAt="6"/>
            </a:pPr>
            <a:r>
              <a:rPr lang="sv-SE" sz="1600" dirty="0"/>
              <a:t>Addition </a:t>
            </a:r>
          </a:p>
          <a:p>
            <a:pPr marL="533400" indent="-533400">
              <a:spcAft>
                <a:spcPts val="1200"/>
              </a:spcAft>
              <a:buFontTx/>
              <a:buAutoNum type="arabicPlain" startAt="6"/>
            </a:pPr>
            <a:r>
              <a:rPr lang="sv-SE" sz="1600" dirty="0"/>
              <a:t>Subtraktion</a:t>
            </a:r>
          </a:p>
          <a:p>
            <a:pPr>
              <a:spcAft>
                <a:spcPts val="1200"/>
              </a:spcAft>
            </a:pPr>
            <a:r>
              <a:rPr lang="sv-SE" sz="1600" dirty="0"/>
              <a:t>10	 Operativ förståelse (addition)</a:t>
            </a:r>
          </a:p>
          <a:p>
            <a:pPr marL="533400" indent="-533400">
              <a:spcAft>
                <a:spcPts val="1200"/>
              </a:spcAft>
            </a:pPr>
            <a:r>
              <a:rPr lang="sv-SE" sz="1600" dirty="0"/>
              <a:t>11	Operativ förståelse (subtraktion). </a:t>
            </a:r>
          </a:p>
          <a:p>
            <a:pPr marL="533400" indent="-533400">
              <a:spcAft>
                <a:spcPts val="1200"/>
              </a:spcAft>
            </a:pPr>
            <a:r>
              <a:rPr lang="sv-SE" sz="1600" dirty="0"/>
              <a:t>12	Talfakta multiplikation</a:t>
            </a:r>
          </a:p>
          <a:p>
            <a:pPr marL="533400" indent="-533400">
              <a:spcAft>
                <a:spcPts val="1200"/>
              </a:spcAft>
            </a:pPr>
            <a:r>
              <a:rPr lang="sv-SE" sz="1600" dirty="0"/>
              <a:t>13	 Operativ förståelse (multiplikation) </a:t>
            </a:r>
          </a:p>
          <a:p>
            <a:pPr marL="533400" indent="-533400">
              <a:spcAft>
                <a:spcPts val="1200"/>
              </a:spcAft>
            </a:pPr>
            <a:r>
              <a:rPr lang="sv-SE" sz="1600" dirty="0"/>
              <a:t>14	Innehållsdivision</a:t>
            </a:r>
          </a:p>
          <a:p>
            <a:pPr marL="533400" indent="-533400">
              <a:spcAft>
                <a:spcPts val="1200"/>
              </a:spcAft>
            </a:pPr>
            <a:r>
              <a:rPr lang="sv-SE" sz="1600" dirty="0"/>
              <a:t>15	Delningsdivision</a:t>
            </a:r>
          </a:p>
          <a:p>
            <a:endParaRPr lang="en-GB" sz="1600" dirty="0"/>
          </a:p>
        </p:txBody>
      </p:sp>
    </p:spTree>
    <p:extLst>
      <p:ext uri="{BB962C8B-B14F-4D97-AF65-F5344CB8AC3E}">
        <p14:creationId xmlns:p14="http://schemas.microsoft.com/office/powerpoint/2010/main" val="142603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09AE-9E37-4798-9E33-672D5353DE9F}"/>
              </a:ext>
            </a:extLst>
          </p:cNvPr>
          <p:cNvSpPr>
            <a:spLocks noGrp="1"/>
          </p:cNvSpPr>
          <p:nvPr>
            <p:ph type="title"/>
          </p:nvPr>
        </p:nvSpPr>
        <p:spPr>
          <a:xfrm>
            <a:off x="333903" y="172961"/>
            <a:ext cx="5915025" cy="353728"/>
          </a:xfrm>
        </p:spPr>
        <p:txBody>
          <a:bodyPr>
            <a:normAutofit fontScale="90000"/>
          </a:bodyPr>
          <a:lstStyle/>
          <a:p>
            <a:r>
              <a:rPr lang="sv-SE" sz="2200" b="1" dirty="0">
                <a:latin typeface="Calibri" panose="020F0502020204030204" pitchFamily="34" charset="0"/>
                <a:ea typeface="Calibri" panose="020F0502020204030204" pitchFamily="34" charset="0"/>
                <a:cs typeface="Calibri" panose="020F0502020204030204" pitchFamily="34" charset="0"/>
              </a:rPr>
              <a:t>Hur man utvärderar screeningen</a:t>
            </a:r>
          </a:p>
        </p:txBody>
      </p:sp>
      <p:sp>
        <p:nvSpPr>
          <p:cNvPr id="3" name="Content Placeholder 2">
            <a:extLst>
              <a:ext uri="{FF2B5EF4-FFF2-40B4-BE49-F238E27FC236}">
                <a16:creationId xmlns:a16="http://schemas.microsoft.com/office/drawing/2014/main" id="{82742226-D36C-435B-9031-9129C547AF1C}"/>
              </a:ext>
            </a:extLst>
          </p:cNvPr>
          <p:cNvSpPr>
            <a:spLocks noGrp="1"/>
          </p:cNvSpPr>
          <p:nvPr>
            <p:ph idx="1"/>
          </p:nvPr>
        </p:nvSpPr>
        <p:spPr>
          <a:xfrm>
            <a:off x="335679" y="602888"/>
            <a:ext cx="6186644" cy="9442260"/>
          </a:xfrm>
        </p:spPr>
        <p:txBody>
          <a:bodyPr>
            <a:normAutofit fontScale="85000" lnSpcReduction="20000"/>
          </a:bodyPr>
          <a:lstStyle/>
          <a:p>
            <a:pPr marL="0" indent="0">
              <a:lnSpc>
                <a:spcPct val="130000"/>
              </a:lnSpc>
              <a:buNone/>
            </a:pPr>
            <a:r>
              <a:rPr lang="sv-SE" sz="1500" dirty="0">
                <a:latin typeface="Calibri" panose="020F0502020204030204" pitchFamily="34" charset="0"/>
                <a:ea typeface="Calibri" panose="020F0502020204030204" pitchFamily="34" charset="0"/>
                <a:cs typeface="Calibri" panose="020F0502020204030204" pitchFamily="34" charset="0"/>
              </a:rPr>
              <a:t>Studenternas svar kan utvärderas på tre olika sätt med hjälp av de förberedda utvärderingsformulären. Du kan välja den metod som passar dig bäst:</a:t>
            </a:r>
          </a:p>
          <a:p>
            <a:pPr marL="0" indent="0">
              <a:lnSpc>
                <a:spcPct val="130000"/>
              </a:lnSpc>
              <a:buNone/>
            </a:pPr>
            <a:r>
              <a:rPr lang="sv-SE" sz="1500" dirty="0">
                <a:latin typeface="Calibri" panose="020F0502020204030204" pitchFamily="34" charset="0"/>
                <a:ea typeface="Calibri" panose="020F0502020204030204" pitchFamily="34" charset="0"/>
                <a:cs typeface="Calibri" panose="020F0502020204030204" pitchFamily="34" charset="0"/>
              </a:rPr>
              <a:t>1. Skriva ut resultatblankett för hela klassen (finns som PDF-fil på webbsidan)</a:t>
            </a:r>
          </a:p>
          <a:p>
            <a:pPr marL="342900" indent="-342900">
              <a:buFont typeface="+mj-lt"/>
              <a:buAutoNum type="arabicPeriod"/>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de-DE"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v-SE" sz="1500" dirty="0">
                <a:latin typeface="Calibri" panose="020F0502020204030204" pitchFamily="34" charset="0"/>
                <a:ea typeface="Calibri" panose="020F0502020204030204" pitchFamily="34" charset="0"/>
                <a:cs typeface="Calibri" panose="020F0502020204030204" pitchFamily="34" charset="0"/>
              </a:rPr>
              <a:t>2. Skriva ut resultatblankett för enskild elev (finns som PDF fil på webbsidan)</a:t>
            </a:r>
          </a:p>
          <a:p>
            <a:pPr marL="0" indent="0">
              <a:buNone/>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startAt="2"/>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startAt="3"/>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r-H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v-SE" sz="1500" dirty="0">
                <a:latin typeface="Calibri" panose="020F0502020204030204" pitchFamily="34" charset="0"/>
                <a:ea typeface="Calibri" panose="020F0502020204030204" pitchFamily="34" charset="0"/>
                <a:cs typeface="Calibri" panose="020F0502020204030204" pitchFamily="34" charset="0"/>
              </a:rPr>
              <a:t>3. En </a:t>
            </a:r>
            <a:r>
              <a:rPr lang="sv-SE" sz="1500" b="1" dirty="0">
                <a:latin typeface="Calibri" panose="020F0502020204030204" pitchFamily="34" charset="0"/>
                <a:ea typeface="Calibri" panose="020F0502020204030204" pitchFamily="34" charset="0"/>
                <a:cs typeface="Calibri" panose="020F0502020204030204" pitchFamily="34" charset="0"/>
              </a:rPr>
              <a:t>digital resultatblankett </a:t>
            </a:r>
            <a:r>
              <a:rPr lang="sv-SE" sz="1500" dirty="0">
                <a:latin typeface="Calibri" panose="020F0502020204030204" pitchFamily="34" charset="0"/>
                <a:ea typeface="Calibri" panose="020F0502020204030204" pitchFamily="34" charset="0"/>
                <a:cs typeface="Calibri" panose="020F0502020204030204" pitchFamily="34" charset="0"/>
              </a:rPr>
              <a:t>(Excel fil på websidan)</a:t>
            </a:r>
          </a:p>
          <a:p>
            <a:pPr marL="0" indent="0">
              <a:lnSpc>
                <a:spcPct val="120000"/>
              </a:lnSpc>
              <a:buNone/>
            </a:pPr>
            <a:r>
              <a:rPr lang="sv-SE" sz="1500" dirty="0">
                <a:latin typeface="Calibri" panose="020F0502020204030204" pitchFamily="34" charset="0"/>
                <a:ea typeface="Calibri" panose="020F0502020204030204" pitchFamily="34" charset="0"/>
                <a:cs typeface="Calibri" panose="020F0502020204030204" pitchFamily="34" charset="0"/>
              </a:rPr>
              <a:t>Excel-filen har två tabeller, en på arket med namnet ”kvalitativ” och en annan på arket ”kvantitativ”. Med hjälp av Excel-filen kan varje elevs poäng räknas automatiskt av datorn. </a:t>
            </a:r>
          </a:p>
          <a:p>
            <a:pPr marL="0" indent="0">
              <a:lnSpc>
                <a:spcPct val="120000"/>
              </a:lnSpc>
              <a:buNone/>
            </a:pPr>
            <a:r>
              <a:rPr lang="sv-SE" sz="1500" dirty="0">
                <a:latin typeface="Calibri" panose="020F0502020204030204" pitchFamily="34" charset="0"/>
                <a:ea typeface="Calibri" panose="020F0502020204030204" pitchFamily="34" charset="0"/>
                <a:cs typeface="Calibri" panose="020F0502020204030204" pitchFamily="34" charset="0"/>
              </a:rPr>
              <a:t>Elevernas svar ska anges som de är (det vill säga till exempel det nummer som eleven har skrivit som sitt svar) i tabellen på arket ”kvalitativ”. Tabellen på arket ”kvantitativ” fylls då automatiskt i med 0 för felaktiga svar och 1 för korrekta svar. Du ska inte mata in några data manuellt i det kvantitativa arket! </a:t>
            </a:r>
          </a:p>
          <a:p>
            <a:pPr marL="0" indent="0">
              <a:lnSpc>
                <a:spcPct val="120000"/>
              </a:lnSpc>
              <a:buNone/>
            </a:pPr>
            <a:r>
              <a:rPr lang="sv-SE" sz="1500" dirty="0">
                <a:latin typeface="Calibri" panose="020F0502020204030204" pitchFamily="34" charset="0"/>
                <a:ea typeface="Calibri" panose="020F0502020204030204" pitchFamily="34" charset="0"/>
                <a:cs typeface="Calibri" panose="020F0502020204030204" pitchFamily="34" charset="0"/>
              </a:rPr>
              <a:t>Om en elev inte har svarat på en fråga, mata in 999 i tabellen ”kvalitativ”. Resultaten för varje elev sammanfattas och visas i tabellen ”kvantitativ” i kolumnerna BO (Totalt antal poäng) och BP (Procentandel korrekta svar). </a:t>
            </a:r>
          </a:p>
          <a:p>
            <a:pPr marL="0" indent="0">
              <a:buNone/>
            </a:pPr>
            <a:endParaRPr lang="sv-SE" sz="15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v-SE" sz="1500" dirty="0">
                <a:latin typeface="Calibri" panose="020F0502020204030204" pitchFamily="34" charset="0"/>
                <a:ea typeface="Calibri" panose="020F0502020204030204" pitchFamily="34" charset="0"/>
                <a:cs typeface="Calibri" panose="020F0502020204030204" pitchFamily="34" charset="0"/>
              </a:rPr>
              <a:t>Alla filer för utvärdering kan laddas ner från DiToM:s webbplats (ditom.org). De innehåller ytterligare instruktioner för utvärderingen. </a:t>
            </a:r>
            <a:endParaRPr lang="sv-SE" sz="1500" noProof="0" dirty="0">
              <a:latin typeface="Calibri" panose="020F0502020204030204" pitchFamily="34" charset="0"/>
              <a:ea typeface="Calibri" panose="020F0502020204030204" pitchFamily="34" charset="0"/>
              <a:cs typeface="Calibri" panose="020F0502020204030204" pitchFamily="34" charset="0"/>
            </a:endParaRPr>
          </a:p>
        </p:txBody>
      </p:sp>
      <p:pic>
        <p:nvPicPr>
          <p:cNvPr id="13" name="Bildobjekt 12" descr="En bild som visar text, skärmbild, nummer, korsordspussel&#10;&#10;AI-genererat innehåll kan vara felaktigt.">
            <a:extLst>
              <a:ext uri="{FF2B5EF4-FFF2-40B4-BE49-F238E27FC236}">
                <a16:creationId xmlns:a16="http://schemas.microsoft.com/office/drawing/2014/main" id="{5019FD2A-3928-03E9-AC9C-B8471811E14D}"/>
              </a:ext>
            </a:extLst>
          </p:cNvPr>
          <p:cNvPicPr>
            <a:picLocks noChangeAspect="1"/>
          </p:cNvPicPr>
          <p:nvPr/>
        </p:nvPicPr>
        <p:blipFill>
          <a:blip r:embed="rId2"/>
          <a:srcRect r="1202" b="18021"/>
          <a:stretch>
            <a:fillRect/>
          </a:stretch>
        </p:blipFill>
        <p:spPr>
          <a:xfrm>
            <a:off x="333903" y="3653815"/>
            <a:ext cx="5537508" cy="2234237"/>
          </a:xfrm>
          <a:prstGeom prst="rect">
            <a:avLst/>
          </a:prstGeom>
        </p:spPr>
      </p:pic>
      <p:pic>
        <p:nvPicPr>
          <p:cNvPr id="4" name="Bildobjekt 3" descr="En bild som visar text, kvitto, linje, Teckensnitt&#10;&#10;AI-genererat innehåll kan vara felaktigt.">
            <a:extLst>
              <a:ext uri="{FF2B5EF4-FFF2-40B4-BE49-F238E27FC236}">
                <a16:creationId xmlns:a16="http://schemas.microsoft.com/office/drawing/2014/main" id="{810E3ECA-824F-E8CB-D9B9-71A30ACF9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03" y="1475523"/>
            <a:ext cx="5760720" cy="1810385"/>
          </a:xfrm>
          <a:prstGeom prst="rect">
            <a:avLst/>
          </a:prstGeom>
        </p:spPr>
      </p:pic>
    </p:spTree>
    <p:extLst>
      <p:ext uri="{BB962C8B-B14F-4D97-AF65-F5344CB8AC3E}">
        <p14:creationId xmlns:p14="http://schemas.microsoft.com/office/powerpoint/2010/main" val="121807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meny, dokument, kvitto&#10;&#10;AI-genererat innehåll kan vara felaktigt.">
            <a:extLst>
              <a:ext uri="{FF2B5EF4-FFF2-40B4-BE49-F238E27FC236}">
                <a16:creationId xmlns:a16="http://schemas.microsoft.com/office/drawing/2014/main" id="{11A83B48-AE60-1737-D130-11F17578B872}"/>
              </a:ext>
            </a:extLst>
          </p:cNvPr>
          <p:cNvPicPr>
            <a:picLocks noChangeAspect="1"/>
          </p:cNvPicPr>
          <p:nvPr/>
        </p:nvPicPr>
        <p:blipFill>
          <a:blip r:embed="rId2"/>
          <a:stretch>
            <a:fillRect/>
          </a:stretch>
        </p:blipFill>
        <p:spPr>
          <a:xfrm>
            <a:off x="355328" y="274122"/>
            <a:ext cx="6147344" cy="9357756"/>
          </a:xfrm>
          <a:prstGeom prst="rect">
            <a:avLst/>
          </a:prstGeom>
        </p:spPr>
      </p:pic>
    </p:spTree>
    <p:extLst>
      <p:ext uri="{BB962C8B-B14F-4D97-AF65-F5344CB8AC3E}">
        <p14:creationId xmlns:p14="http://schemas.microsoft.com/office/powerpoint/2010/main" val="49121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kvitto, skärmbild, linje&#10;&#10;AI-genererat innehåll kan vara felaktigt.">
            <a:extLst>
              <a:ext uri="{FF2B5EF4-FFF2-40B4-BE49-F238E27FC236}">
                <a16:creationId xmlns:a16="http://schemas.microsoft.com/office/drawing/2014/main" id="{DD241A49-7279-098A-CC32-1C564B437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33145" y="1666269"/>
            <a:ext cx="8924290" cy="6291580"/>
          </a:xfrm>
          <a:prstGeom prst="rect">
            <a:avLst/>
          </a:prstGeom>
        </p:spPr>
      </p:pic>
    </p:spTree>
    <p:extLst>
      <p:ext uri="{BB962C8B-B14F-4D97-AF65-F5344CB8AC3E}">
        <p14:creationId xmlns:p14="http://schemas.microsoft.com/office/powerpoint/2010/main" val="410257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71F2462-CA46-C430-73DA-6D02FAE0F8D8}"/>
              </a:ext>
            </a:extLst>
          </p:cNvPr>
          <p:cNvSpPr txBox="1"/>
          <p:nvPr/>
        </p:nvSpPr>
        <p:spPr>
          <a:xfrm>
            <a:off x="636792" y="87928"/>
            <a:ext cx="5584415" cy="9818072"/>
          </a:xfrm>
          <a:prstGeom prst="rect">
            <a:avLst/>
          </a:prstGeom>
          <a:noFill/>
        </p:spPr>
        <p:txBody>
          <a:bodyPr wrap="square" rtlCol="0">
            <a:spAutoFit/>
          </a:bodyPr>
          <a:lstStyle/>
          <a:p>
            <a:r>
              <a:rPr lang="sv-SE" sz="2200" b="1" dirty="0"/>
              <a:t>Information innan du delar ut häftena till eleverna.</a:t>
            </a:r>
          </a:p>
          <a:p>
            <a:endParaRPr lang="sv-SE" sz="1600" dirty="0"/>
          </a:p>
          <a:p>
            <a:r>
              <a:rPr lang="sv-SE" sz="1400" dirty="0"/>
              <a:t>Säg till eleverna att vid slutet av åk 2/början av åk 3 så vill du ta reda på vad eleverna redan vet och kan. </a:t>
            </a:r>
          </a:p>
          <a:p>
            <a:endParaRPr lang="sv-SE" sz="1000" dirty="0"/>
          </a:p>
          <a:p>
            <a:r>
              <a:rPr lang="sv-SE" sz="1400" dirty="0"/>
              <a:t>Tala om att de ska få ett litet häfte med uppgifter de ska lösa och att du kommer att guida dem igenom uppgifterna och berätta vad de ska göra. </a:t>
            </a:r>
          </a:p>
          <a:p>
            <a:endParaRPr lang="sv-SE" sz="1000" dirty="0"/>
          </a:p>
          <a:p>
            <a:r>
              <a:rPr lang="sv-SE" sz="1400" dirty="0"/>
              <a:t>Förklara att det är viktigt att de löser uppgifterna själva och att det inte hjälper dem om de tittar på någon annan. Ett skäl kan vara att lösningen kan vara fel. Ett annat att du vill veta vad varje elev kan och vad de kan behöva hjälp med. </a:t>
            </a:r>
          </a:p>
          <a:p>
            <a:endParaRPr lang="sv-SE" sz="1000" dirty="0"/>
          </a:p>
          <a:p>
            <a:r>
              <a:rPr lang="sv-SE" sz="1400" dirty="0"/>
              <a:t>Om du behöver, och det finns tillgängligt, kan du sätta upp skärmar mellan eleverna. </a:t>
            </a:r>
          </a:p>
          <a:p>
            <a:endParaRPr lang="sv-SE" sz="1000" dirty="0"/>
          </a:p>
          <a:p>
            <a:r>
              <a:rPr lang="sv-SE" sz="1400" dirty="0"/>
              <a:t>Be eleverna att bara använda pennan. Att sudda ut sitt svar I detta test tar för lång tid. Om de har svarat fel kryssar de över sitt svar I häftet och skriver  det nya svaret bredvid. Du kan visa på tavlan hur det kan se ut.  </a:t>
            </a:r>
          </a:p>
          <a:p>
            <a:endParaRPr lang="sv-SE" sz="1000" dirty="0"/>
          </a:p>
          <a:p>
            <a:r>
              <a:rPr lang="sv-SE" sz="1400" dirty="0"/>
              <a:t>Tala om att du kommer att leda eleverna genom testet genom att du går igenom uppgifterna en efter en. Säg att det är viktigt att de inte bläddrar fram innan du säger att de ska vända sida. </a:t>
            </a:r>
          </a:p>
          <a:p>
            <a:endParaRPr lang="sv-SE" sz="1000" dirty="0"/>
          </a:p>
          <a:p>
            <a:r>
              <a:rPr lang="sv-SE" sz="1400" dirty="0"/>
              <a:t>Förklara att det är viktigt att de lyssnar noggrant på dina förklaringar. Innan de kan lösa uppgiften kommer du att förklara ett exempel för hela klassen.</a:t>
            </a:r>
          </a:p>
          <a:p>
            <a:endParaRPr lang="sv-SE" sz="1000" dirty="0"/>
          </a:p>
          <a:p>
            <a:r>
              <a:rPr lang="sv-SE" sz="1400" dirty="0"/>
              <a:t>Se till att det är tomt på elevernas bänkar och att de bara har sin penna framför sig . </a:t>
            </a:r>
          </a:p>
          <a:p>
            <a:endParaRPr lang="sv-SE" sz="1400" dirty="0"/>
          </a:p>
          <a:p>
            <a:r>
              <a:rPr lang="sv-SE" sz="1400" dirty="0"/>
              <a:t>Berätta att du nu ska dela ut häftena och att det är viktigt att de låter dem ligga på bänken och att de inte öppnar dem.</a:t>
            </a:r>
          </a:p>
          <a:p>
            <a:endParaRPr lang="sv-SE" sz="1200" dirty="0"/>
          </a:p>
          <a:p>
            <a:r>
              <a:rPr lang="sv-SE" sz="1400" dirty="0"/>
              <a:t>Dela ut häftena och be eleverna att skriva sitt namn och klass på förstasidan. </a:t>
            </a:r>
          </a:p>
          <a:p>
            <a:endParaRPr lang="sv-SE" sz="1400" dirty="0"/>
          </a:p>
          <a:p>
            <a:r>
              <a:rPr lang="sv-SE" sz="1400" dirty="0"/>
              <a:t>Några av uppgifterna har en tidsgräns. Förklara för eleverna att vissa uppgifter kommer att gå på tid för att du ska se om de kan det utantill. Därför kommer du be dem att sluta räkna efter en viss tid. Förklara att det inte gör någonting om de inte hann färdigt. De kan bara stanna och sedan fortsätter ni till nästa uppgift. Tala om att det bara är vissa uppgifter som går på tid. </a:t>
            </a:r>
          </a:p>
          <a:p>
            <a:endParaRPr lang="sv-SE" sz="1400" dirty="0"/>
          </a:p>
        </p:txBody>
      </p:sp>
    </p:spTree>
    <p:extLst>
      <p:ext uri="{BB962C8B-B14F-4D97-AF65-F5344CB8AC3E}">
        <p14:creationId xmlns:p14="http://schemas.microsoft.com/office/powerpoint/2010/main" val="209066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Gerade Verbindung 31">
            <a:extLst>
              <a:ext uri="{FF2B5EF4-FFF2-40B4-BE49-F238E27FC236}">
                <a16:creationId xmlns:a16="http://schemas.microsoft.com/office/drawing/2014/main" id="{D920E9AD-9AD8-B08B-7315-BFA39EF42C42}"/>
              </a:ext>
            </a:extLst>
          </p:cNvPr>
          <p:cNvCxnSpPr>
            <a:cxnSpLocks/>
          </p:cNvCxnSpPr>
          <p:nvPr/>
        </p:nvCxnSpPr>
        <p:spPr>
          <a:xfrm flipH="1" flipV="1">
            <a:off x="2857500" y="2000250"/>
            <a:ext cx="596900" cy="266700"/>
          </a:xfrm>
          <a:prstGeom prst="line">
            <a:avLst/>
          </a:prstGeom>
          <a:ln w="317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A5D60935-22D8-0433-5FDD-463AE274447B}"/>
              </a:ext>
            </a:extLst>
          </p:cNvPr>
          <p:cNvSpPr/>
          <p:nvPr/>
        </p:nvSpPr>
        <p:spPr>
          <a:xfrm>
            <a:off x="1898906" y="1713296"/>
            <a:ext cx="1065009" cy="1023578"/>
          </a:xfrm>
          <a:prstGeom prst="ellipse">
            <a:avLst/>
          </a:prstGeom>
          <a:solidFill>
            <a:srgbClr val="6EAB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F34AD7B9-991D-1D6D-94F0-BCE0A14406EB}"/>
              </a:ext>
            </a:extLst>
          </p:cNvPr>
          <p:cNvSpPr/>
          <p:nvPr/>
        </p:nvSpPr>
        <p:spPr>
          <a:xfrm>
            <a:off x="1150937" y="2455346"/>
            <a:ext cx="1065009" cy="1023578"/>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B84AEBCB-FCE2-01BC-BA0C-CC02CA92159A}"/>
              </a:ext>
            </a:extLst>
          </p:cNvPr>
          <p:cNvSpPr/>
          <p:nvPr/>
        </p:nvSpPr>
        <p:spPr>
          <a:xfrm>
            <a:off x="1247265" y="3478924"/>
            <a:ext cx="1065009" cy="1023578"/>
          </a:xfrm>
          <a:prstGeom prst="ellipse">
            <a:avLst/>
          </a:prstGeom>
          <a:solidFill>
            <a:srgbClr val="6EAB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6728FC30-4C3A-DFC1-3FE2-3E67CE210A74}"/>
              </a:ext>
            </a:extLst>
          </p:cNvPr>
          <p:cNvSpPr/>
          <p:nvPr/>
        </p:nvSpPr>
        <p:spPr>
          <a:xfrm>
            <a:off x="2249210" y="3768816"/>
            <a:ext cx="1065009" cy="1023578"/>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900252C2-E7B1-446A-EE6D-11C90286052A}"/>
              </a:ext>
            </a:extLst>
          </p:cNvPr>
          <p:cNvSpPr/>
          <p:nvPr/>
        </p:nvSpPr>
        <p:spPr>
          <a:xfrm>
            <a:off x="3156564" y="3228286"/>
            <a:ext cx="1065009" cy="1023578"/>
          </a:xfrm>
          <a:prstGeom prst="ellipse">
            <a:avLst/>
          </a:prstGeom>
          <a:solidFill>
            <a:srgbClr val="6EAB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30">
            <a:extLst>
              <a:ext uri="{FF2B5EF4-FFF2-40B4-BE49-F238E27FC236}">
                <a16:creationId xmlns:a16="http://schemas.microsoft.com/office/drawing/2014/main" id="{A950831B-5DE6-6A67-E44F-284800C6E386}"/>
              </a:ext>
            </a:extLst>
          </p:cNvPr>
          <p:cNvSpPr/>
          <p:nvPr/>
        </p:nvSpPr>
        <p:spPr>
          <a:xfrm>
            <a:off x="3060236" y="2204708"/>
            <a:ext cx="1065009" cy="1023578"/>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descr="Ein Bild, das Büroausstattung, Schreibwaren, Markierstift, Bürobedarf enthält.&#10;&#10;Automatisch generierte Beschreibung">
            <a:extLst>
              <a:ext uri="{FF2B5EF4-FFF2-40B4-BE49-F238E27FC236}">
                <a16:creationId xmlns:a16="http://schemas.microsoft.com/office/drawing/2014/main" id="{2E0EC6F5-3B5B-5178-16E2-9D6525FA03AD}"/>
              </a:ext>
            </a:extLst>
          </p:cNvPr>
          <p:cNvPicPr>
            <a:picLocks noChangeAspect="1"/>
          </p:cNvPicPr>
          <p:nvPr/>
        </p:nvPicPr>
        <p:blipFill>
          <a:blip r:embed="rId3"/>
          <a:stretch>
            <a:fillRect/>
          </a:stretch>
        </p:blipFill>
        <p:spPr>
          <a:xfrm>
            <a:off x="2185443" y="5708028"/>
            <a:ext cx="4072260" cy="3986528"/>
          </a:xfrm>
          <a:prstGeom prst="rect">
            <a:avLst/>
          </a:prstGeom>
        </p:spPr>
      </p:pic>
      <p:sp>
        <p:nvSpPr>
          <p:cNvPr id="38" name="Textfeld 37">
            <a:extLst>
              <a:ext uri="{FF2B5EF4-FFF2-40B4-BE49-F238E27FC236}">
                <a16:creationId xmlns:a16="http://schemas.microsoft.com/office/drawing/2014/main" id="{C744042B-8965-63EE-ADAD-0E7C3444F3C7}"/>
              </a:ext>
            </a:extLst>
          </p:cNvPr>
          <p:cNvSpPr txBox="1"/>
          <p:nvPr/>
        </p:nvSpPr>
        <p:spPr>
          <a:xfrm>
            <a:off x="4125245" y="6277707"/>
            <a:ext cx="1839298" cy="769441"/>
          </a:xfrm>
          <a:prstGeom prst="rect">
            <a:avLst/>
          </a:prstGeom>
          <a:solidFill>
            <a:schemeClr val="bg1"/>
          </a:solidFill>
        </p:spPr>
        <p:txBody>
          <a:bodyPr wrap="square" rtlCol="0">
            <a:spAutoFit/>
          </a:bodyPr>
          <a:lstStyle/>
          <a:p>
            <a:r>
              <a:rPr lang="de-DE" sz="4400" b="1" dirty="0">
                <a:latin typeface="Calibri" panose="020F0502020204030204" pitchFamily="34" charset="0"/>
                <a:cs typeface="Calibri" panose="020F0502020204030204" pitchFamily="34" charset="0"/>
              </a:rPr>
              <a:t>pärlor</a:t>
            </a:r>
          </a:p>
        </p:txBody>
      </p:sp>
      <p:pic>
        <p:nvPicPr>
          <p:cNvPr id="42" name="Grafik 41" descr="Ein Bild, das Grafiken, Logo, Design enthält.&#10;&#10;Automatisch generierte Beschreibung">
            <a:extLst>
              <a:ext uri="{FF2B5EF4-FFF2-40B4-BE49-F238E27FC236}">
                <a16:creationId xmlns:a16="http://schemas.microsoft.com/office/drawing/2014/main" id="{A6B9F50C-3FCE-8A0E-5248-8AFFD9C34B52}"/>
              </a:ext>
            </a:extLst>
          </p:cNvPr>
          <p:cNvPicPr>
            <a:picLocks noChangeAspect="1"/>
          </p:cNvPicPr>
          <p:nvPr/>
        </p:nvPicPr>
        <p:blipFill>
          <a:blip r:embed="rId4"/>
          <a:stretch>
            <a:fillRect/>
          </a:stretch>
        </p:blipFill>
        <p:spPr>
          <a:xfrm>
            <a:off x="2857500" y="6025274"/>
            <a:ext cx="1016000" cy="812800"/>
          </a:xfrm>
          <a:prstGeom prst="rect">
            <a:avLst/>
          </a:prstGeom>
        </p:spPr>
      </p:pic>
    </p:spTree>
    <p:extLst>
      <p:ext uri="{BB962C8B-B14F-4D97-AF65-F5344CB8AC3E}">
        <p14:creationId xmlns:p14="http://schemas.microsoft.com/office/powerpoint/2010/main" val="427167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D3572CD-6AB0-A6D1-6743-07565E3314A2}"/>
              </a:ext>
            </a:extLst>
          </p:cNvPr>
          <p:cNvPicPr>
            <a:picLocks noChangeAspect="1"/>
          </p:cNvPicPr>
          <p:nvPr/>
        </p:nvPicPr>
        <p:blipFill>
          <a:blip r:embed="rId3"/>
          <a:stretch>
            <a:fillRect/>
          </a:stretch>
        </p:blipFill>
        <p:spPr>
          <a:xfrm rot="19561821">
            <a:off x="5570963" y="4025421"/>
            <a:ext cx="379675" cy="2436286"/>
          </a:xfrm>
          <a:prstGeom prst="rect">
            <a:avLst/>
          </a:prstGeom>
        </p:spPr>
      </p:pic>
      <p:pic>
        <p:nvPicPr>
          <p:cNvPr id="3" name="Grafik 2" descr="Ein Bild, das Rechteck, Farbigkeit enthält.&#10;&#10;Automatisch generierte Beschreibung">
            <a:extLst>
              <a:ext uri="{FF2B5EF4-FFF2-40B4-BE49-F238E27FC236}">
                <a16:creationId xmlns:a16="http://schemas.microsoft.com/office/drawing/2014/main" id="{1763BB12-AF71-A507-3CC6-FAC39032F696}"/>
              </a:ext>
            </a:extLst>
          </p:cNvPr>
          <p:cNvPicPr>
            <a:picLocks noChangeAspect="1"/>
          </p:cNvPicPr>
          <p:nvPr/>
        </p:nvPicPr>
        <p:blipFill rotWithShape="1">
          <a:blip r:embed="rId4">
            <a:extLst>
              <a:ext uri="{28A0092B-C50C-407E-A947-70E740481C1C}">
                <a14:useLocalDpi xmlns:a14="http://schemas.microsoft.com/office/drawing/2010/main" val="0"/>
              </a:ext>
            </a:extLst>
          </a:blip>
          <a:srcRect l="69795" r="7223" b="72177"/>
          <a:stretch/>
        </p:blipFill>
        <p:spPr bwMode="auto">
          <a:xfrm>
            <a:off x="2043772" y="2446852"/>
            <a:ext cx="1469754" cy="1680393"/>
          </a:xfrm>
          <a:prstGeom prst="rect">
            <a:avLst/>
          </a:prstGeom>
          <a:ln>
            <a:noFill/>
          </a:ln>
          <a:extLst>
            <a:ext uri="{53640926-AAD7-44D8-BBD7-CCE9431645EC}">
              <a14:shadowObscured xmlns:a14="http://schemas.microsoft.com/office/drawing/2010/main"/>
            </a:ext>
          </a:extLst>
        </p:spPr>
      </p:pic>
      <p:pic>
        <p:nvPicPr>
          <p:cNvPr id="2" name="Grafik 1" descr="Ein Bild, das Screenshot, Design enthält.&#10;&#10;Automatisch generierte Beschreibung">
            <a:extLst>
              <a:ext uri="{FF2B5EF4-FFF2-40B4-BE49-F238E27FC236}">
                <a16:creationId xmlns:a16="http://schemas.microsoft.com/office/drawing/2014/main" id="{4AB906E5-5FD5-5495-FE17-19F72498F2A5}"/>
              </a:ext>
            </a:extLst>
          </p:cNvPr>
          <p:cNvPicPr>
            <a:picLocks noChangeAspect="1"/>
          </p:cNvPicPr>
          <p:nvPr/>
        </p:nvPicPr>
        <p:blipFill rotWithShape="1">
          <a:blip r:embed="rId5">
            <a:extLst>
              <a:ext uri="{28A0092B-C50C-407E-A947-70E740481C1C}">
                <a14:useLocalDpi xmlns:a14="http://schemas.microsoft.com/office/drawing/2010/main" val="0"/>
              </a:ext>
            </a:extLst>
          </a:blip>
          <a:srcRect l="44354" r="44840"/>
          <a:stretch/>
        </p:blipFill>
        <p:spPr bwMode="auto">
          <a:xfrm>
            <a:off x="808718" y="650630"/>
            <a:ext cx="1235054" cy="5717210"/>
          </a:xfrm>
          <a:prstGeom prst="rect">
            <a:avLst/>
          </a:prstGeom>
          <a:ln>
            <a:noFill/>
          </a:ln>
          <a:extLst>
            <a:ext uri="{53640926-AAD7-44D8-BBD7-CCE9431645EC}">
              <a14:shadowObscured xmlns:a14="http://schemas.microsoft.com/office/drawing/2010/main"/>
            </a:ext>
          </a:extLst>
        </p:spPr>
      </p:pic>
      <p:pic>
        <p:nvPicPr>
          <p:cNvPr id="5" name="Grafik 4" descr="Ein Bild, das Rechteck, Farbigkeit enthält.&#10;&#10;Automatisch generierte Beschreibung">
            <a:extLst>
              <a:ext uri="{FF2B5EF4-FFF2-40B4-BE49-F238E27FC236}">
                <a16:creationId xmlns:a16="http://schemas.microsoft.com/office/drawing/2014/main" id="{9BF78298-B55F-137D-CB47-1DD85F9326F8}"/>
              </a:ext>
            </a:extLst>
          </p:cNvPr>
          <p:cNvPicPr>
            <a:picLocks noChangeAspect="1"/>
          </p:cNvPicPr>
          <p:nvPr/>
        </p:nvPicPr>
        <p:blipFill rotWithShape="1">
          <a:blip r:embed="rId4">
            <a:extLst>
              <a:ext uri="{28A0092B-C50C-407E-A947-70E740481C1C}">
                <a14:useLocalDpi xmlns:a14="http://schemas.microsoft.com/office/drawing/2010/main" val="0"/>
              </a:ext>
            </a:extLst>
          </a:blip>
          <a:srcRect l="69795" r="7223" b="72177"/>
          <a:stretch/>
        </p:blipFill>
        <p:spPr bwMode="auto">
          <a:xfrm>
            <a:off x="2284999" y="1082983"/>
            <a:ext cx="1581725" cy="1680393"/>
          </a:xfrm>
          <a:prstGeom prst="rect">
            <a:avLst/>
          </a:prstGeom>
          <a:ln>
            <a:noFill/>
          </a:ln>
          <a:extLst>
            <a:ext uri="{53640926-AAD7-44D8-BBD7-CCE9431645EC}">
              <a14:shadowObscured xmlns:a14="http://schemas.microsoft.com/office/drawing/2010/main"/>
            </a:ext>
          </a:extLst>
        </p:spPr>
      </p:pic>
      <p:pic>
        <p:nvPicPr>
          <p:cNvPr id="4" name="Grafik 3" descr="Ein Bild, das Rechteck, Farbigkeit enthält.&#10;&#10;Automatisch generierte Beschreibung">
            <a:extLst>
              <a:ext uri="{FF2B5EF4-FFF2-40B4-BE49-F238E27FC236}">
                <a16:creationId xmlns:a16="http://schemas.microsoft.com/office/drawing/2014/main" id="{1E0B4FF4-7E6A-9229-8ECF-9EC82C9187B9}"/>
              </a:ext>
            </a:extLst>
          </p:cNvPr>
          <p:cNvPicPr>
            <a:picLocks noChangeAspect="1"/>
          </p:cNvPicPr>
          <p:nvPr/>
        </p:nvPicPr>
        <p:blipFill rotWithShape="1">
          <a:blip r:embed="rId4">
            <a:extLst>
              <a:ext uri="{28A0092B-C50C-407E-A947-70E740481C1C}">
                <a14:useLocalDpi xmlns:a14="http://schemas.microsoft.com/office/drawing/2010/main" val="0"/>
              </a:ext>
            </a:extLst>
          </a:blip>
          <a:srcRect l="69795" r="7223" b="72177"/>
          <a:stretch/>
        </p:blipFill>
        <p:spPr bwMode="auto">
          <a:xfrm>
            <a:off x="2156038" y="3952955"/>
            <a:ext cx="1581725" cy="1680393"/>
          </a:xfrm>
          <a:prstGeom prst="rect">
            <a:avLst/>
          </a:prstGeom>
          <a:ln>
            <a:noFill/>
          </a:ln>
          <a:extLst>
            <a:ext uri="{53640926-AAD7-44D8-BBD7-CCE9431645EC}">
              <a14:shadowObscured xmlns:a14="http://schemas.microsoft.com/office/drawing/2010/main"/>
            </a:ext>
          </a:extLst>
        </p:spPr>
      </p:pic>
      <p:sp>
        <p:nvSpPr>
          <p:cNvPr id="6" name="Rechteck 5">
            <a:extLst>
              <a:ext uri="{FF2B5EF4-FFF2-40B4-BE49-F238E27FC236}">
                <a16:creationId xmlns:a16="http://schemas.microsoft.com/office/drawing/2014/main" id="{7E1CEE42-EA70-B5B9-0C9C-D6EA4CE74C79}"/>
              </a:ext>
            </a:extLst>
          </p:cNvPr>
          <p:cNvSpPr/>
          <p:nvPr/>
        </p:nvSpPr>
        <p:spPr>
          <a:xfrm>
            <a:off x="4294208" y="3090441"/>
            <a:ext cx="1944546" cy="122691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AF4CFE19-8C30-650E-C86F-6805A1BA05EB}"/>
              </a:ext>
            </a:extLst>
          </p:cNvPr>
          <p:cNvSpPr txBox="1"/>
          <p:nvPr/>
        </p:nvSpPr>
        <p:spPr>
          <a:xfrm>
            <a:off x="4518445" y="3209361"/>
            <a:ext cx="1458410" cy="1107996"/>
          </a:xfrm>
          <a:prstGeom prst="rect">
            <a:avLst/>
          </a:prstGeom>
          <a:noFill/>
        </p:spPr>
        <p:txBody>
          <a:bodyPr wrap="square" rtlCol="0">
            <a:spAutoFit/>
          </a:bodyPr>
          <a:lstStyle/>
          <a:p>
            <a:pPr algn="ctr"/>
            <a:r>
              <a:rPr lang="de-DE" sz="6600" dirty="0">
                <a:solidFill>
                  <a:srgbClr val="0070C0"/>
                </a:solidFill>
                <a:latin typeface="Comic Sans MS" panose="030F0902030302020204" pitchFamily="66" charset="0"/>
              </a:rPr>
              <a:t>13</a:t>
            </a:r>
          </a:p>
        </p:txBody>
      </p:sp>
    </p:spTree>
    <p:extLst>
      <p:ext uri="{BB962C8B-B14F-4D97-AF65-F5344CB8AC3E}">
        <p14:creationId xmlns:p14="http://schemas.microsoft.com/office/powerpoint/2010/main" val="40508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Schrift, Zahl, Reihe, Symbol enthält.&#10;&#10;Automatisch generierte Beschreibung">
            <a:extLst>
              <a:ext uri="{FF2B5EF4-FFF2-40B4-BE49-F238E27FC236}">
                <a16:creationId xmlns:a16="http://schemas.microsoft.com/office/drawing/2014/main" id="{978A3E07-EC25-C8FC-F850-D771409ED0E2}"/>
              </a:ext>
            </a:extLst>
          </p:cNvPr>
          <p:cNvPicPr>
            <a:picLocks noChangeAspect="1"/>
          </p:cNvPicPr>
          <p:nvPr/>
        </p:nvPicPr>
        <p:blipFill>
          <a:blip r:embed="rId3"/>
          <a:stretch>
            <a:fillRect/>
          </a:stretch>
        </p:blipFill>
        <p:spPr>
          <a:xfrm>
            <a:off x="294640" y="3757179"/>
            <a:ext cx="6268720" cy="1195821"/>
          </a:xfrm>
          <a:prstGeom prst="rect">
            <a:avLst/>
          </a:prstGeom>
        </p:spPr>
      </p:pic>
      <p:pic>
        <p:nvPicPr>
          <p:cNvPr id="2" name="Grafik 1">
            <a:extLst>
              <a:ext uri="{FF2B5EF4-FFF2-40B4-BE49-F238E27FC236}">
                <a16:creationId xmlns:a16="http://schemas.microsoft.com/office/drawing/2014/main" id="{CB0D265D-41FA-971A-DB06-D228491CA237}"/>
              </a:ext>
            </a:extLst>
          </p:cNvPr>
          <p:cNvPicPr>
            <a:picLocks noChangeAspect="1"/>
          </p:cNvPicPr>
          <p:nvPr/>
        </p:nvPicPr>
        <p:blipFill>
          <a:blip r:embed="rId4"/>
          <a:stretch>
            <a:fillRect/>
          </a:stretch>
        </p:blipFill>
        <p:spPr>
          <a:xfrm rot="19561821">
            <a:off x="5246873" y="4851176"/>
            <a:ext cx="379675" cy="2436286"/>
          </a:xfrm>
          <a:prstGeom prst="rect">
            <a:avLst/>
          </a:prstGeom>
        </p:spPr>
      </p:pic>
    </p:spTree>
    <p:extLst>
      <p:ext uri="{BB962C8B-B14F-4D97-AF65-F5344CB8AC3E}">
        <p14:creationId xmlns:p14="http://schemas.microsoft.com/office/powerpoint/2010/main" val="241744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2">
            <a:extLst>
              <a:ext uri="{FF2B5EF4-FFF2-40B4-BE49-F238E27FC236}">
                <a16:creationId xmlns:a16="http://schemas.microsoft.com/office/drawing/2014/main" id="{9998A8E5-36B9-5E6F-11B3-43DB2BB7A9FA}"/>
              </a:ext>
            </a:extLst>
          </p:cNvPr>
          <p:cNvCxnSpPr/>
          <p:nvPr/>
        </p:nvCxnSpPr>
        <p:spPr>
          <a:xfrm>
            <a:off x="2407920" y="3759200"/>
            <a:ext cx="1473200" cy="0"/>
          </a:xfrm>
          <a:prstGeom prst="line">
            <a:avLst/>
          </a:prstGeom>
          <a:ln w="41275"/>
        </p:spPr>
        <p:style>
          <a:lnRef idx="2">
            <a:schemeClr val="accent1"/>
          </a:lnRef>
          <a:fillRef idx="0">
            <a:schemeClr val="accent1"/>
          </a:fillRef>
          <a:effectRef idx="1">
            <a:schemeClr val="accent1"/>
          </a:effectRef>
          <a:fontRef idx="minor">
            <a:schemeClr val="tx1"/>
          </a:fontRef>
        </p:style>
      </p:cxnSp>
      <p:cxnSp>
        <p:nvCxnSpPr>
          <p:cNvPr id="4" name="Gerade Verbindung 3">
            <a:extLst>
              <a:ext uri="{FF2B5EF4-FFF2-40B4-BE49-F238E27FC236}">
                <a16:creationId xmlns:a16="http://schemas.microsoft.com/office/drawing/2014/main" id="{49473985-A911-23A8-3717-7E5257590EE9}"/>
              </a:ext>
            </a:extLst>
          </p:cNvPr>
          <p:cNvCxnSpPr/>
          <p:nvPr/>
        </p:nvCxnSpPr>
        <p:spPr>
          <a:xfrm>
            <a:off x="2407920" y="5394960"/>
            <a:ext cx="1473200" cy="0"/>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5" name="Textfeld 4">
            <a:extLst>
              <a:ext uri="{FF2B5EF4-FFF2-40B4-BE49-F238E27FC236}">
                <a16:creationId xmlns:a16="http://schemas.microsoft.com/office/drawing/2014/main" id="{E138A2C0-E598-E890-8069-87D08F69D7CB}"/>
              </a:ext>
            </a:extLst>
          </p:cNvPr>
          <p:cNvSpPr txBox="1"/>
          <p:nvPr/>
        </p:nvSpPr>
        <p:spPr>
          <a:xfrm>
            <a:off x="2529840" y="2895600"/>
            <a:ext cx="1564640" cy="1015663"/>
          </a:xfrm>
          <a:prstGeom prst="rect">
            <a:avLst/>
          </a:prstGeom>
          <a:noFill/>
        </p:spPr>
        <p:txBody>
          <a:bodyPr wrap="square" rtlCol="0">
            <a:spAutoFit/>
          </a:bodyPr>
          <a:lstStyle/>
          <a:p>
            <a:r>
              <a:rPr lang="de-DE" sz="6000" dirty="0">
                <a:solidFill>
                  <a:srgbClr val="0070C0"/>
                </a:solidFill>
                <a:latin typeface="Comic Sans MS" panose="030F0902030302020204" pitchFamily="66" charset="0"/>
              </a:rPr>
              <a:t>22</a:t>
            </a:r>
          </a:p>
        </p:txBody>
      </p:sp>
      <p:sp>
        <p:nvSpPr>
          <p:cNvPr id="6" name="Textfeld 5">
            <a:extLst>
              <a:ext uri="{FF2B5EF4-FFF2-40B4-BE49-F238E27FC236}">
                <a16:creationId xmlns:a16="http://schemas.microsoft.com/office/drawing/2014/main" id="{E3DB7275-7693-D373-CA36-4532AA637C29}"/>
              </a:ext>
            </a:extLst>
          </p:cNvPr>
          <p:cNvSpPr txBox="1"/>
          <p:nvPr/>
        </p:nvSpPr>
        <p:spPr>
          <a:xfrm>
            <a:off x="2529840" y="4511040"/>
            <a:ext cx="1564640" cy="1015663"/>
          </a:xfrm>
          <a:prstGeom prst="rect">
            <a:avLst/>
          </a:prstGeom>
          <a:noFill/>
        </p:spPr>
        <p:txBody>
          <a:bodyPr wrap="square" rtlCol="0">
            <a:spAutoFit/>
          </a:bodyPr>
          <a:lstStyle/>
          <a:p>
            <a:r>
              <a:rPr lang="de-DE" sz="6000" dirty="0">
                <a:solidFill>
                  <a:srgbClr val="0070C0"/>
                </a:solidFill>
                <a:latin typeface="Comic Sans MS" panose="030F0902030302020204" pitchFamily="66" charset="0"/>
              </a:rPr>
              <a:t>18</a:t>
            </a:r>
          </a:p>
        </p:txBody>
      </p:sp>
      <p:pic>
        <p:nvPicPr>
          <p:cNvPr id="7" name="Grafik 6">
            <a:extLst>
              <a:ext uri="{FF2B5EF4-FFF2-40B4-BE49-F238E27FC236}">
                <a16:creationId xmlns:a16="http://schemas.microsoft.com/office/drawing/2014/main" id="{3FA937EF-F8E2-5490-6A73-2C27399B746F}"/>
              </a:ext>
            </a:extLst>
          </p:cNvPr>
          <p:cNvPicPr>
            <a:picLocks noChangeAspect="1"/>
          </p:cNvPicPr>
          <p:nvPr/>
        </p:nvPicPr>
        <p:blipFill>
          <a:blip r:embed="rId3"/>
          <a:stretch>
            <a:fillRect/>
          </a:stretch>
        </p:blipFill>
        <p:spPr>
          <a:xfrm rot="18927407">
            <a:off x="4158825" y="5122452"/>
            <a:ext cx="379675" cy="2805370"/>
          </a:xfrm>
          <a:prstGeom prst="rect">
            <a:avLst/>
          </a:prstGeom>
        </p:spPr>
      </p:pic>
    </p:spTree>
    <p:extLst>
      <p:ext uri="{BB962C8B-B14F-4D97-AF65-F5344CB8AC3E}">
        <p14:creationId xmlns:p14="http://schemas.microsoft.com/office/powerpoint/2010/main" val="81694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FA937EF-F8E2-5490-6A73-2C27399B746F}"/>
              </a:ext>
            </a:extLst>
          </p:cNvPr>
          <p:cNvPicPr>
            <a:picLocks noChangeAspect="1"/>
          </p:cNvPicPr>
          <p:nvPr/>
        </p:nvPicPr>
        <p:blipFill>
          <a:blip r:embed="rId3"/>
          <a:stretch>
            <a:fillRect/>
          </a:stretch>
        </p:blipFill>
        <p:spPr>
          <a:xfrm rot="19618834">
            <a:off x="5744630" y="3361122"/>
            <a:ext cx="379675" cy="2805370"/>
          </a:xfrm>
          <a:prstGeom prst="rect">
            <a:avLst/>
          </a:prstGeom>
        </p:spPr>
      </p:pic>
      <p:sp>
        <p:nvSpPr>
          <p:cNvPr id="2" name="Textfeld 1">
            <a:extLst>
              <a:ext uri="{FF2B5EF4-FFF2-40B4-BE49-F238E27FC236}">
                <a16:creationId xmlns:a16="http://schemas.microsoft.com/office/drawing/2014/main" id="{7E614AA1-64D6-9697-4B57-885D75A9E675}"/>
              </a:ext>
            </a:extLst>
          </p:cNvPr>
          <p:cNvSpPr txBox="1"/>
          <p:nvPr/>
        </p:nvSpPr>
        <p:spPr>
          <a:xfrm>
            <a:off x="100013" y="3099292"/>
            <a:ext cx="4216558" cy="923330"/>
          </a:xfrm>
          <a:prstGeom prst="rect">
            <a:avLst/>
          </a:prstGeom>
          <a:noFill/>
        </p:spPr>
        <p:txBody>
          <a:bodyPr wrap="square" rtlCol="0">
            <a:spAutoFit/>
          </a:bodyPr>
          <a:lstStyle/>
          <a:p>
            <a:r>
              <a:rPr lang="en-GB" sz="5400" dirty="0">
                <a:latin typeface="Calibri" panose="020F0502020204030204" pitchFamily="34" charset="0"/>
                <a:cs typeface="Calibri" panose="020F0502020204030204" pitchFamily="34" charset="0"/>
              </a:rPr>
              <a:t>Hälften </a:t>
            </a:r>
            <a:r>
              <a:rPr lang="en-GB" sz="5400" dirty="0" err="1">
                <a:latin typeface="Calibri" panose="020F0502020204030204" pitchFamily="34" charset="0"/>
                <a:cs typeface="Calibri" panose="020F0502020204030204" pitchFamily="34" charset="0"/>
              </a:rPr>
              <a:t>av</a:t>
            </a:r>
            <a:r>
              <a:rPr lang="en-GB" sz="5400" dirty="0">
                <a:latin typeface="Calibri" panose="020F0502020204030204" pitchFamily="34" charset="0"/>
                <a:cs typeface="Calibri" panose="020F0502020204030204" pitchFamily="34" charset="0"/>
              </a:rPr>
              <a:t>  10: </a:t>
            </a:r>
          </a:p>
        </p:txBody>
      </p:sp>
      <p:cxnSp>
        <p:nvCxnSpPr>
          <p:cNvPr id="3" name="Gerade Verbindung 2">
            <a:extLst>
              <a:ext uri="{FF2B5EF4-FFF2-40B4-BE49-F238E27FC236}">
                <a16:creationId xmlns:a16="http://schemas.microsoft.com/office/drawing/2014/main" id="{9998A8E5-36B9-5E6F-11B3-43DB2BB7A9FA}"/>
              </a:ext>
            </a:extLst>
          </p:cNvPr>
          <p:cNvCxnSpPr>
            <a:cxnSpLocks/>
          </p:cNvCxnSpPr>
          <p:nvPr/>
        </p:nvCxnSpPr>
        <p:spPr>
          <a:xfrm>
            <a:off x="4457700" y="3817257"/>
            <a:ext cx="1668962" cy="0"/>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8" name="Textfeld 7">
            <a:extLst>
              <a:ext uri="{FF2B5EF4-FFF2-40B4-BE49-F238E27FC236}">
                <a16:creationId xmlns:a16="http://schemas.microsoft.com/office/drawing/2014/main" id="{698AFB3F-7841-FF10-15A8-C087E5FE4C84}"/>
              </a:ext>
            </a:extLst>
          </p:cNvPr>
          <p:cNvSpPr txBox="1"/>
          <p:nvPr/>
        </p:nvSpPr>
        <p:spPr>
          <a:xfrm>
            <a:off x="4703151" y="2976396"/>
            <a:ext cx="1564640" cy="1015663"/>
          </a:xfrm>
          <a:prstGeom prst="rect">
            <a:avLst/>
          </a:prstGeom>
          <a:noFill/>
        </p:spPr>
        <p:txBody>
          <a:bodyPr wrap="square" rtlCol="0">
            <a:spAutoFit/>
          </a:bodyPr>
          <a:lstStyle/>
          <a:p>
            <a:r>
              <a:rPr lang="de-DE" sz="6000" dirty="0">
                <a:solidFill>
                  <a:srgbClr val="0070C0"/>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165443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a:extLst>
              <a:ext uri="{FF2B5EF4-FFF2-40B4-BE49-F238E27FC236}">
                <a16:creationId xmlns:a16="http://schemas.microsoft.com/office/drawing/2014/main" id="{493037D9-049C-0F0B-AB51-2AA6D035805E}"/>
              </a:ext>
            </a:extLst>
          </p:cNvPr>
          <p:cNvCxnSpPr>
            <a:cxnSpLocks/>
          </p:cNvCxnSpPr>
          <p:nvPr/>
        </p:nvCxnSpPr>
        <p:spPr>
          <a:xfrm>
            <a:off x="629920" y="4226560"/>
            <a:ext cx="5745479" cy="7111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Gerade Verbindung 12">
            <a:extLst>
              <a:ext uri="{FF2B5EF4-FFF2-40B4-BE49-F238E27FC236}">
                <a16:creationId xmlns:a16="http://schemas.microsoft.com/office/drawing/2014/main" id="{17A8CC7F-FE8E-3F52-9EAB-CFC989FE5410}"/>
              </a:ext>
            </a:extLst>
          </p:cNvPr>
          <p:cNvCxnSpPr/>
          <p:nvPr/>
        </p:nvCxnSpPr>
        <p:spPr>
          <a:xfrm>
            <a:off x="650240" y="4074160"/>
            <a:ext cx="0" cy="30480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Gerade Verbindung 13">
            <a:extLst>
              <a:ext uri="{FF2B5EF4-FFF2-40B4-BE49-F238E27FC236}">
                <a16:creationId xmlns:a16="http://schemas.microsoft.com/office/drawing/2014/main" id="{8F3567F5-4839-3659-B90E-C03E57F448F9}"/>
              </a:ext>
            </a:extLst>
          </p:cNvPr>
          <p:cNvCxnSpPr/>
          <p:nvPr/>
        </p:nvCxnSpPr>
        <p:spPr>
          <a:xfrm>
            <a:off x="6075680" y="4145279"/>
            <a:ext cx="0" cy="30480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Gerade Verbindung 14">
            <a:extLst>
              <a:ext uri="{FF2B5EF4-FFF2-40B4-BE49-F238E27FC236}">
                <a16:creationId xmlns:a16="http://schemas.microsoft.com/office/drawing/2014/main" id="{AB33339A-7114-AB62-C925-1563F2DB63B0}"/>
              </a:ext>
            </a:extLst>
          </p:cNvPr>
          <p:cNvCxnSpPr/>
          <p:nvPr/>
        </p:nvCxnSpPr>
        <p:spPr>
          <a:xfrm>
            <a:off x="3312160" y="4114800"/>
            <a:ext cx="0" cy="30480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feld 15">
            <a:extLst>
              <a:ext uri="{FF2B5EF4-FFF2-40B4-BE49-F238E27FC236}">
                <a16:creationId xmlns:a16="http://schemas.microsoft.com/office/drawing/2014/main" id="{EDBEBA72-2FB7-C657-6AC9-E9D9A169F917}"/>
              </a:ext>
            </a:extLst>
          </p:cNvPr>
          <p:cNvSpPr txBox="1"/>
          <p:nvPr/>
        </p:nvSpPr>
        <p:spPr>
          <a:xfrm>
            <a:off x="208280" y="4450080"/>
            <a:ext cx="843279" cy="830997"/>
          </a:xfrm>
          <a:prstGeom prst="rect">
            <a:avLst/>
          </a:prstGeom>
          <a:noFill/>
        </p:spPr>
        <p:txBody>
          <a:bodyPr wrap="square" rtlCol="0">
            <a:spAutoFit/>
          </a:bodyPr>
          <a:lstStyle/>
          <a:p>
            <a:r>
              <a:rPr lang="de-DE" sz="4800" dirty="0"/>
              <a:t>20</a:t>
            </a:r>
          </a:p>
        </p:txBody>
      </p:sp>
      <p:sp>
        <p:nvSpPr>
          <p:cNvPr id="17" name="Textfeld 16">
            <a:extLst>
              <a:ext uri="{FF2B5EF4-FFF2-40B4-BE49-F238E27FC236}">
                <a16:creationId xmlns:a16="http://schemas.microsoft.com/office/drawing/2014/main" id="{8143530E-08CE-ADFD-A55B-53C17D3FC825}"/>
              </a:ext>
            </a:extLst>
          </p:cNvPr>
          <p:cNvSpPr txBox="1"/>
          <p:nvPr/>
        </p:nvSpPr>
        <p:spPr>
          <a:xfrm>
            <a:off x="5654040" y="4429759"/>
            <a:ext cx="843279" cy="830997"/>
          </a:xfrm>
          <a:prstGeom prst="rect">
            <a:avLst/>
          </a:prstGeom>
          <a:noFill/>
        </p:spPr>
        <p:txBody>
          <a:bodyPr wrap="square" rtlCol="0">
            <a:spAutoFit/>
          </a:bodyPr>
          <a:lstStyle/>
          <a:p>
            <a:r>
              <a:rPr lang="de-DE" sz="4800" dirty="0"/>
              <a:t>30</a:t>
            </a:r>
          </a:p>
        </p:txBody>
      </p:sp>
      <p:cxnSp>
        <p:nvCxnSpPr>
          <p:cNvPr id="18" name="Gerade Verbindung 17">
            <a:extLst>
              <a:ext uri="{FF2B5EF4-FFF2-40B4-BE49-F238E27FC236}">
                <a16:creationId xmlns:a16="http://schemas.microsoft.com/office/drawing/2014/main" id="{358A1366-7894-A2F8-CE24-E67DB078727A}"/>
              </a:ext>
            </a:extLst>
          </p:cNvPr>
          <p:cNvCxnSpPr/>
          <p:nvPr/>
        </p:nvCxnSpPr>
        <p:spPr>
          <a:xfrm>
            <a:off x="5008880" y="4114800"/>
            <a:ext cx="0" cy="304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Gerade Verbindung 18">
            <a:extLst>
              <a:ext uri="{FF2B5EF4-FFF2-40B4-BE49-F238E27FC236}">
                <a16:creationId xmlns:a16="http://schemas.microsoft.com/office/drawing/2014/main" id="{731C5DB7-D1BD-5581-7E6D-6362470BA434}"/>
              </a:ext>
            </a:extLst>
          </p:cNvPr>
          <p:cNvCxnSpPr/>
          <p:nvPr/>
        </p:nvCxnSpPr>
        <p:spPr>
          <a:xfrm>
            <a:off x="3870960" y="4114800"/>
            <a:ext cx="0" cy="304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Gerade Verbindung 19">
            <a:extLst>
              <a:ext uri="{FF2B5EF4-FFF2-40B4-BE49-F238E27FC236}">
                <a16:creationId xmlns:a16="http://schemas.microsoft.com/office/drawing/2014/main" id="{F189DFCE-5009-78F1-7C49-857658B50F5D}"/>
              </a:ext>
            </a:extLst>
          </p:cNvPr>
          <p:cNvCxnSpPr/>
          <p:nvPr/>
        </p:nvCxnSpPr>
        <p:spPr>
          <a:xfrm>
            <a:off x="1717040" y="4074160"/>
            <a:ext cx="0" cy="304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Gerade Verbindung 20">
            <a:extLst>
              <a:ext uri="{FF2B5EF4-FFF2-40B4-BE49-F238E27FC236}">
                <a16:creationId xmlns:a16="http://schemas.microsoft.com/office/drawing/2014/main" id="{F95C9B77-3D04-49D1-3761-0B6E26E03511}"/>
              </a:ext>
            </a:extLst>
          </p:cNvPr>
          <p:cNvCxnSpPr/>
          <p:nvPr/>
        </p:nvCxnSpPr>
        <p:spPr>
          <a:xfrm>
            <a:off x="2245360" y="4074160"/>
            <a:ext cx="0" cy="304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Gerade Verbindung 21">
            <a:extLst>
              <a:ext uri="{FF2B5EF4-FFF2-40B4-BE49-F238E27FC236}">
                <a16:creationId xmlns:a16="http://schemas.microsoft.com/office/drawing/2014/main" id="{9CEC450E-6878-A081-7BCB-189B99261B5D}"/>
              </a:ext>
            </a:extLst>
          </p:cNvPr>
          <p:cNvCxnSpPr/>
          <p:nvPr/>
        </p:nvCxnSpPr>
        <p:spPr>
          <a:xfrm>
            <a:off x="2783840" y="4084320"/>
            <a:ext cx="0" cy="304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Gerade Verbindung 22">
            <a:extLst>
              <a:ext uri="{FF2B5EF4-FFF2-40B4-BE49-F238E27FC236}">
                <a16:creationId xmlns:a16="http://schemas.microsoft.com/office/drawing/2014/main" id="{6F2A4D20-B522-6302-AE9A-078D3FB90EC4}"/>
              </a:ext>
            </a:extLst>
          </p:cNvPr>
          <p:cNvCxnSpPr/>
          <p:nvPr/>
        </p:nvCxnSpPr>
        <p:spPr>
          <a:xfrm>
            <a:off x="1168400" y="4084320"/>
            <a:ext cx="0" cy="304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Gerade Verbindung 23">
            <a:extLst>
              <a:ext uri="{FF2B5EF4-FFF2-40B4-BE49-F238E27FC236}">
                <a16:creationId xmlns:a16="http://schemas.microsoft.com/office/drawing/2014/main" id="{E2C8AE3D-0A57-5087-FCCB-F1D8DF7CA54C}"/>
              </a:ext>
            </a:extLst>
          </p:cNvPr>
          <p:cNvCxnSpPr/>
          <p:nvPr/>
        </p:nvCxnSpPr>
        <p:spPr>
          <a:xfrm>
            <a:off x="4419600" y="4124960"/>
            <a:ext cx="0" cy="304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Gerade Verbindung 24">
            <a:extLst>
              <a:ext uri="{FF2B5EF4-FFF2-40B4-BE49-F238E27FC236}">
                <a16:creationId xmlns:a16="http://schemas.microsoft.com/office/drawing/2014/main" id="{178657D1-6795-FEEF-9AD8-499A408FF083}"/>
              </a:ext>
            </a:extLst>
          </p:cNvPr>
          <p:cNvCxnSpPr/>
          <p:nvPr/>
        </p:nvCxnSpPr>
        <p:spPr>
          <a:xfrm>
            <a:off x="5552440" y="4114800"/>
            <a:ext cx="0" cy="304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85FFD28F-D168-C338-02B1-7631D222437E}"/>
              </a:ext>
            </a:extLst>
          </p:cNvPr>
          <p:cNvSpPr txBox="1"/>
          <p:nvPr/>
        </p:nvSpPr>
        <p:spPr>
          <a:xfrm>
            <a:off x="2080259" y="5169316"/>
            <a:ext cx="1432560" cy="830997"/>
          </a:xfrm>
          <a:prstGeom prst="rect">
            <a:avLst/>
          </a:prstGeom>
          <a:noFill/>
          <a:ln>
            <a:noFill/>
          </a:ln>
        </p:spPr>
        <p:txBody>
          <a:bodyPr wrap="square" rtlCol="0">
            <a:spAutoFit/>
          </a:bodyPr>
          <a:lstStyle/>
          <a:p>
            <a:pPr algn="ctr"/>
            <a:r>
              <a:rPr lang="de-DE" sz="4800" dirty="0">
                <a:solidFill>
                  <a:srgbClr val="0070C0"/>
                </a:solidFill>
                <a:latin typeface="Comic Sans MS" panose="030F0902030302020204" pitchFamily="66" charset="0"/>
              </a:rPr>
              <a:t>24</a:t>
            </a:r>
          </a:p>
        </p:txBody>
      </p:sp>
      <p:cxnSp>
        <p:nvCxnSpPr>
          <p:cNvPr id="29" name="Gerade Verbindung mit Pfeil 28">
            <a:extLst>
              <a:ext uri="{FF2B5EF4-FFF2-40B4-BE49-F238E27FC236}">
                <a16:creationId xmlns:a16="http://schemas.microsoft.com/office/drawing/2014/main" id="{C2634CDA-6B68-04B7-FB59-CED6294907E6}"/>
              </a:ext>
            </a:extLst>
          </p:cNvPr>
          <p:cNvCxnSpPr>
            <a:cxnSpLocks/>
          </p:cNvCxnSpPr>
          <p:nvPr/>
        </p:nvCxnSpPr>
        <p:spPr>
          <a:xfrm flipV="1">
            <a:off x="2783840" y="4450079"/>
            <a:ext cx="0" cy="581244"/>
          </a:xfrm>
          <a:prstGeom prst="straightConnector1">
            <a:avLst/>
          </a:prstGeom>
          <a:ln w="4762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Rechteck 31">
            <a:extLst>
              <a:ext uri="{FF2B5EF4-FFF2-40B4-BE49-F238E27FC236}">
                <a16:creationId xmlns:a16="http://schemas.microsoft.com/office/drawing/2014/main" id="{9B743291-1860-D1DA-6A51-FEA6B8448A4E}"/>
              </a:ext>
            </a:extLst>
          </p:cNvPr>
          <p:cNvSpPr/>
          <p:nvPr/>
        </p:nvSpPr>
        <p:spPr>
          <a:xfrm>
            <a:off x="2245360" y="5069840"/>
            <a:ext cx="1183640" cy="93047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a:extLst>
              <a:ext uri="{FF2B5EF4-FFF2-40B4-BE49-F238E27FC236}">
                <a16:creationId xmlns:a16="http://schemas.microsoft.com/office/drawing/2014/main" id="{8E280BB2-7BA3-A40A-B9A2-D27E7CB5F196}"/>
              </a:ext>
            </a:extLst>
          </p:cNvPr>
          <p:cNvPicPr>
            <a:picLocks noChangeAspect="1"/>
          </p:cNvPicPr>
          <p:nvPr/>
        </p:nvPicPr>
        <p:blipFill>
          <a:blip r:embed="rId3"/>
          <a:stretch>
            <a:fillRect/>
          </a:stretch>
        </p:blipFill>
        <p:spPr>
          <a:xfrm rot="18927407">
            <a:off x="4016585" y="5829989"/>
            <a:ext cx="379675" cy="2805370"/>
          </a:xfrm>
          <a:prstGeom prst="rect">
            <a:avLst/>
          </a:prstGeom>
        </p:spPr>
      </p:pic>
    </p:spTree>
    <p:extLst>
      <p:ext uri="{BB962C8B-B14F-4D97-AF65-F5344CB8AC3E}">
        <p14:creationId xmlns:p14="http://schemas.microsoft.com/office/powerpoint/2010/main" val="22326663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10467</TotalTime>
  <Words>2717</Words>
  <Application>Microsoft Macintosh PowerPoint</Application>
  <PresentationFormat>A4 (210 x 297 mm)</PresentationFormat>
  <Paragraphs>420</Paragraphs>
  <Slides>22</Slides>
  <Notes>17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22</vt:i4>
      </vt:variant>
    </vt:vector>
  </HeadingPairs>
  <TitlesOfParts>
    <vt:vector size="29" baseType="lpstr">
      <vt:lpstr>Aptos</vt:lpstr>
      <vt:lpstr>Aptos Display</vt:lpstr>
      <vt:lpstr>Arial</vt:lpstr>
      <vt:lpstr>Calibri</vt:lpstr>
      <vt:lpstr>Comic Sans MS</vt:lpstr>
      <vt:lpstr>Wingdings</vt:lpstr>
      <vt:lpstr>Office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Hur man utvärderar screeningen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Andrea Peter-Koop</dc:creator>
  <cp:keywords/>
  <dc:description/>
  <cp:lastModifiedBy>Susanne Erlandsson</cp:lastModifiedBy>
  <cp:revision>63</cp:revision>
  <cp:lastPrinted>2024-09-05T10:14:01Z</cp:lastPrinted>
  <dcterms:created xsi:type="dcterms:W3CDTF">2024-06-10T07:24:28Z</dcterms:created>
  <dcterms:modified xsi:type="dcterms:W3CDTF">2025-12-08T20:25:25Z</dcterms:modified>
  <cp:category/>
</cp:coreProperties>
</file>