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88" r:id="rId2"/>
    <p:sldId id="337" r:id="rId3"/>
    <p:sldId id="338" r:id="rId4"/>
    <p:sldId id="339" r:id="rId5"/>
    <p:sldId id="351" r:id="rId6"/>
    <p:sldId id="352" r:id="rId7"/>
    <p:sldId id="310" r:id="rId8"/>
    <p:sldId id="315" r:id="rId9"/>
    <p:sldId id="353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73" autoAdjust="0"/>
    <p:restoredTop sz="94898" autoAdjust="0"/>
  </p:normalViewPr>
  <p:slideViewPr>
    <p:cSldViewPr snapToGrid="0">
      <p:cViewPr varScale="1">
        <p:scale>
          <a:sx n="84" d="100"/>
          <a:sy n="84" d="100"/>
        </p:scale>
        <p:origin x="27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20:21:45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9C1F-5940-F549-979A-768B82F7D9D8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AAA86-942A-FF4D-BF5D-C275EC4655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9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52E-95F7-A847-B9EA-F1CBD591B64F}" type="datetime1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17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1A-AE89-2247-93E7-9C155C7FF97B}" type="datetime1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801-3893-FF4A-A541-E3C1AC4AE429}" type="datetime1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37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417-A93F-5143-B928-88D11C37EF66}" type="datetime1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77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E92D-0F8C-1C4E-98AC-70E3D29E125D}" type="datetime1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1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B49D-FC6D-FA41-A67D-B4FEC1E4590F}" type="datetime1">
              <a:rPr lang="de-DE" smtClean="0"/>
              <a:t>10.12.25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02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A23B-BA05-AF42-A74B-695CEDE31B24}" type="datetime1">
              <a:rPr lang="de-DE" smtClean="0"/>
              <a:t>10.12.25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89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D694-B441-074F-80EA-ADE88FA1E013}" type="datetime1">
              <a:rPr lang="de-DE" smtClean="0"/>
              <a:t>10.12.25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07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9B91-533F-CC4C-ADE2-13F0E5DE9C0A}" type="datetime1">
              <a:rPr lang="de-DE" smtClean="0"/>
              <a:t>10.12.25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30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54E8-DA91-8241-8382-B75DA73E6281}" type="datetime1">
              <a:rPr lang="de-DE" smtClean="0"/>
              <a:t>10.12.25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33EB-7F1D-E64F-AEE6-02613C5DF972}" type="datetime1">
              <a:rPr lang="de-DE" smtClean="0"/>
              <a:t>10.12.25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50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E39B93-E984-264B-85E8-B9964A2A6F53}" type="datetime1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7C33D-DBD7-A944-AAF9-FE43084EF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D66BE836-F1BC-4FED-E4F6-BC90AB7C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00" y="477803"/>
            <a:ext cx="1940420" cy="7305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BF5CF1D-4A46-D949-072B-9E9AB4D21169}"/>
              </a:ext>
            </a:extLst>
          </p:cNvPr>
          <p:cNvSpPr txBox="1"/>
          <p:nvPr/>
        </p:nvSpPr>
        <p:spPr>
          <a:xfrm>
            <a:off x="919480" y="4074160"/>
            <a:ext cx="50190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noProof="1"/>
              <a:t>Screening 0+</a:t>
            </a:r>
          </a:p>
          <a:p>
            <a:pPr algn="ctr"/>
            <a:endParaRPr lang="de-DE" sz="2000" noProof="1"/>
          </a:p>
          <a:p>
            <a:pPr algn="ctr"/>
            <a:r>
              <a:rPr lang="de-DE" sz="5400" noProof="1"/>
              <a:t>Exempel att visa eleverna</a:t>
            </a:r>
          </a:p>
        </p:txBody>
      </p:sp>
      <p:pic>
        <p:nvPicPr>
          <p:cNvPr id="2" name="Grafik 1" descr="Ein Bild, das Stern, Flagge, Electric Blue (Farbe), Blau enthält.&#10;&#10;Automatisch generierte Beschreibung">
            <a:extLst>
              <a:ext uri="{FF2B5EF4-FFF2-40B4-BE49-F238E27FC236}">
                <a16:creationId xmlns:a16="http://schemas.microsoft.com/office/drawing/2014/main" id="{5F28D7CE-F968-FDED-F78E-A36374E7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9" y="534869"/>
            <a:ext cx="935342" cy="61637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BD41D61-138A-0122-3031-30ED5558B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406" y="815702"/>
            <a:ext cx="2255954" cy="3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6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6">
            <a:extLst>
              <a:ext uri="{FF2B5EF4-FFF2-40B4-BE49-F238E27FC236}">
                <a16:creationId xmlns:a16="http://schemas.microsoft.com/office/drawing/2014/main" id="{A24DD8EA-74EC-40D3-867A-EC87F8D76DE7}"/>
              </a:ext>
            </a:extLst>
          </p:cNvPr>
          <p:cNvSpPr txBox="1"/>
          <p:nvPr/>
        </p:nvSpPr>
        <p:spPr>
          <a:xfrm>
            <a:off x="2009583" y="4518706"/>
            <a:ext cx="36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noProof="1"/>
              <a:t>6</a:t>
            </a:r>
            <a:endParaRPr lang="de-DE" sz="2800" noProof="1"/>
          </a:p>
        </p:txBody>
      </p:sp>
      <p:sp>
        <p:nvSpPr>
          <p:cNvPr id="47" name="Textfeld 9">
            <a:extLst>
              <a:ext uri="{FF2B5EF4-FFF2-40B4-BE49-F238E27FC236}">
                <a16:creationId xmlns:a16="http://schemas.microsoft.com/office/drawing/2014/main" id="{19374C72-B950-4FE6-BB83-A34CB90E0E87}"/>
              </a:ext>
            </a:extLst>
          </p:cNvPr>
          <p:cNvSpPr txBox="1"/>
          <p:nvPr/>
        </p:nvSpPr>
        <p:spPr>
          <a:xfrm>
            <a:off x="3726684" y="4536433"/>
            <a:ext cx="36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noProof="1"/>
              <a:t>1</a:t>
            </a:r>
            <a:endParaRPr lang="de-DE" sz="2800" noProof="1"/>
          </a:p>
        </p:txBody>
      </p:sp>
      <p:sp>
        <p:nvSpPr>
          <p:cNvPr id="51" name="Textfeld 12">
            <a:extLst>
              <a:ext uri="{FF2B5EF4-FFF2-40B4-BE49-F238E27FC236}">
                <a16:creationId xmlns:a16="http://schemas.microsoft.com/office/drawing/2014/main" id="{72AE1F18-4B1E-45C1-9B38-E4A0B40FD26E}"/>
              </a:ext>
            </a:extLst>
          </p:cNvPr>
          <p:cNvSpPr txBox="1"/>
          <p:nvPr/>
        </p:nvSpPr>
        <p:spPr>
          <a:xfrm>
            <a:off x="5496873" y="4521754"/>
            <a:ext cx="36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noProof="1"/>
              <a:t>0</a:t>
            </a:r>
            <a:endParaRPr lang="de-DE" sz="2800" noProof="1"/>
          </a:p>
        </p:txBody>
      </p:sp>
      <p:sp>
        <p:nvSpPr>
          <p:cNvPr id="79" name="Textfeld 3">
            <a:extLst>
              <a:ext uri="{FF2B5EF4-FFF2-40B4-BE49-F238E27FC236}">
                <a16:creationId xmlns:a16="http://schemas.microsoft.com/office/drawing/2014/main" id="{53541038-0A56-4D97-87DE-1D9830417623}"/>
              </a:ext>
            </a:extLst>
          </p:cNvPr>
          <p:cNvSpPr txBox="1"/>
          <p:nvPr/>
        </p:nvSpPr>
        <p:spPr>
          <a:xfrm>
            <a:off x="259515" y="217968"/>
            <a:ext cx="585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noProof="1"/>
              <a:t>Exempel 1 – Ringa in rätt siffra, symboler</a:t>
            </a:r>
          </a:p>
        </p:txBody>
      </p:sp>
      <p:pic>
        <p:nvPicPr>
          <p:cNvPr id="5" name="Bildobjekt 4" descr="En bild som visar skärmbild, nummer, text, linje&#10;&#10;AI-genererat innehåll kan vara felaktigt.">
            <a:extLst>
              <a:ext uri="{FF2B5EF4-FFF2-40B4-BE49-F238E27FC236}">
                <a16:creationId xmlns:a16="http://schemas.microsoft.com/office/drawing/2014/main" id="{82BEDC43-D3BB-FE86-7468-1CA06904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618"/>
            <a:ext cx="6858000" cy="4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D183C-E105-B4F0-4DF1-70F13AA33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9D7899-B259-F906-4C22-19F9B093EDEB}"/>
              </a:ext>
            </a:extLst>
          </p:cNvPr>
          <p:cNvGrpSpPr/>
          <p:nvPr/>
        </p:nvGrpSpPr>
        <p:grpSpPr>
          <a:xfrm>
            <a:off x="678180" y="1893089"/>
            <a:ext cx="5501639" cy="6119821"/>
            <a:chOff x="2842899" y="5711103"/>
            <a:chExt cx="857057" cy="99135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EC2B85C-B212-D6D2-F904-14D71790A6F1}"/>
                </a:ext>
              </a:extLst>
            </p:cNvPr>
            <p:cNvSpPr/>
            <p:nvPr/>
          </p:nvSpPr>
          <p:spPr>
            <a:xfrm>
              <a:off x="2842899" y="5711103"/>
              <a:ext cx="208526" cy="21522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1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ACAC3C4-F640-44D4-5C23-6205BCB5CAAC}"/>
                </a:ext>
              </a:extLst>
            </p:cNvPr>
            <p:cNvSpPr/>
            <p:nvPr/>
          </p:nvSpPr>
          <p:spPr>
            <a:xfrm>
              <a:off x="3064710" y="5953837"/>
              <a:ext cx="208526" cy="21522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A9B2156-C31B-541A-7AF8-CECC7996D4A8}"/>
                </a:ext>
              </a:extLst>
            </p:cNvPr>
            <p:cNvSpPr/>
            <p:nvPr/>
          </p:nvSpPr>
          <p:spPr>
            <a:xfrm>
              <a:off x="3269619" y="6244503"/>
              <a:ext cx="208526" cy="21522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D2DED8-2243-D548-D1DB-E65F1D61CA0D}"/>
                </a:ext>
              </a:extLst>
            </p:cNvPr>
            <p:cNvSpPr/>
            <p:nvPr/>
          </p:nvSpPr>
          <p:spPr>
            <a:xfrm>
              <a:off x="3491430" y="6487237"/>
              <a:ext cx="208526" cy="21522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1"/>
            </a:p>
          </p:txBody>
        </p:sp>
      </p:grpSp>
      <p:sp>
        <p:nvSpPr>
          <p:cNvPr id="7" name="Textfeld 3">
            <a:extLst>
              <a:ext uri="{FF2B5EF4-FFF2-40B4-BE49-F238E27FC236}">
                <a16:creationId xmlns:a16="http://schemas.microsoft.com/office/drawing/2014/main" id="{EC304A6B-06A0-45CD-8C73-B0AE3EE3C531}"/>
              </a:ext>
            </a:extLst>
          </p:cNvPr>
          <p:cNvSpPr txBox="1"/>
          <p:nvPr/>
        </p:nvSpPr>
        <p:spPr>
          <a:xfrm>
            <a:off x="462579" y="451821"/>
            <a:ext cx="5852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noProof="1">
                <a:solidFill>
                  <a:schemeClr val="tx2">
                    <a:lumMod val="50000"/>
                    <a:lumOff val="50000"/>
                  </a:schemeClr>
                </a:solidFill>
              </a:rPr>
              <a:t>2  </a:t>
            </a:r>
            <a:r>
              <a:rPr lang="de-DE" sz="1200" b="1" noProof="1">
                <a:solidFill>
                  <a:schemeClr val="tx2">
                    <a:lumMod val="50000"/>
                    <a:lumOff val="50000"/>
                  </a:schemeClr>
                </a:solidFill>
              </a:rPr>
              <a:t>Screenings uppgift </a:t>
            </a:r>
            <a:r>
              <a:rPr lang="de-DE" sz="1200" noProof="1">
                <a:solidFill>
                  <a:schemeClr val="tx2">
                    <a:lumMod val="50000"/>
                    <a:lumOff val="50000"/>
                  </a:schemeClr>
                </a:solidFill>
              </a:rPr>
              <a:t>- </a:t>
            </a:r>
            <a:r>
              <a:rPr lang="de-DE" sz="1200" noProof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antal utan att räkna (Perceptuell subitisering)</a:t>
            </a:r>
          </a:p>
          <a:p>
            <a:endParaRPr lang="de-DE" sz="1200" noProof="1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de-DE" b="1" noProof="1"/>
          </a:p>
        </p:txBody>
      </p:sp>
    </p:spTree>
    <p:extLst>
      <p:ext uri="{BB962C8B-B14F-4D97-AF65-F5344CB8AC3E}">
        <p14:creationId xmlns:p14="http://schemas.microsoft.com/office/powerpoint/2010/main" val="255265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1805F-F63C-1314-E4FA-AA759F3B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43C2415-4540-CDE0-5852-1AF352965336}"/>
              </a:ext>
            </a:extLst>
          </p:cNvPr>
          <p:cNvGrpSpPr/>
          <p:nvPr/>
        </p:nvGrpSpPr>
        <p:grpSpPr>
          <a:xfrm>
            <a:off x="747224" y="2574127"/>
            <a:ext cx="3184437" cy="1334240"/>
            <a:chOff x="678180" y="1893089"/>
            <a:chExt cx="3158669" cy="1328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D62435-DC6F-050A-5CB7-D106405ADA89}"/>
                </a:ext>
              </a:extLst>
            </p:cNvPr>
            <p:cNvSpPr/>
            <p:nvPr/>
          </p:nvSpPr>
          <p:spPr>
            <a:xfrm>
              <a:off x="678180" y="1893089"/>
              <a:ext cx="1338575" cy="13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63BB65-52DA-D952-7185-826F4A596254}"/>
                </a:ext>
              </a:extLst>
            </p:cNvPr>
            <p:cNvSpPr/>
            <p:nvPr/>
          </p:nvSpPr>
          <p:spPr>
            <a:xfrm>
              <a:off x="2498274" y="1893089"/>
              <a:ext cx="1338575" cy="13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800D97-6BBC-FB47-CED2-5BF323BC3F4C}"/>
              </a:ext>
            </a:extLst>
          </p:cNvPr>
          <p:cNvGrpSpPr/>
          <p:nvPr/>
        </p:nvGrpSpPr>
        <p:grpSpPr>
          <a:xfrm>
            <a:off x="2339443" y="4660769"/>
            <a:ext cx="4122755" cy="2839044"/>
            <a:chOff x="2090425" y="5185868"/>
            <a:chExt cx="4089394" cy="28270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45D953-160F-9904-96B2-1BB2D0BCC8B3}"/>
                </a:ext>
              </a:extLst>
            </p:cNvPr>
            <p:cNvSpPr/>
            <p:nvPr/>
          </p:nvSpPr>
          <p:spPr>
            <a:xfrm>
              <a:off x="3417390" y="5185868"/>
              <a:ext cx="1338575" cy="13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F2932B-E14F-0AB7-30B3-78BB5B9D8FA5}"/>
                </a:ext>
              </a:extLst>
            </p:cNvPr>
            <p:cNvSpPr/>
            <p:nvPr/>
          </p:nvSpPr>
          <p:spPr>
            <a:xfrm>
              <a:off x="4841244" y="6684310"/>
              <a:ext cx="1338575" cy="13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90FBE9-0E35-14B2-5F17-1EAE15EEF4D0}"/>
                </a:ext>
              </a:extLst>
            </p:cNvPr>
            <p:cNvSpPr/>
            <p:nvPr/>
          </p:nvSpPr>
          <p:spPr>
            <a:xfrm>
              <a:off x="2090425" y="6684310"/>
              <a:ext cx="1338575" cy="13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3">
            <a:extLst>
              <a:ext uri="{FF2B5EF4-FFF2-40B4-BE49-F238E27FC236}">
                <a16:creationId xmlns:a16="http://schemas.microsoft.com/office/drawing/2014/main" id="{FB75CED0-C063-4581-A71E-8242B37262E3}"/>
              </a:ext>
            </a:extLst>
          </p:cNvPr>
          <p:cNvSpPr txBox="1"/>
          <p:nvPr/>
        </p:nvSpPr>
        <p:spPr>
          <a:xfrm>
            <a:off x="224067" y="241359"/>
            <a:ext cx="585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0070C0"/>
                </a:solidFill>
              </a:rPr>
              <a:t>Screeninguppgift</a:t>
            </a:r>
            <a:r>
              <a:rPr lang="en-AU" sz="1200" dirty="0">
                <a:solidFill>
                  <a:srgbClr val="0070C0"/>
                </a:solidFill>
              </a:rPr>
              <a:t> 3: Se antal utan att räkna (Konceptuell subitisering).</a:t>
            </a:r>
          </a:p>
        </p:txBody>
      </p:sp>
    </p:spTree>
    <p:extLst>
      <p:ext uri="{BB962C8B-B14F-4D97-AF65-F5344CB8AC3E}">
        <p14:creationId xmlns:p14="http://schemas.microsoft.com/office/powerpoint/2010/main" val="200165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2C25A-061E-7D77-F3CB-BD0AA04FC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">
            <a:extLst>
              <a:ext uri="{FF2B5EF4-FFF2-40B4-BE49-F238E27FC236}">
                <a16:creationId xmlns:a16="http://schemas.microsoft.com/office/drawing/2014/main" id="{F47A8F67-9408-0AD1-A0F7-EA7FA3050F7C}"/>
              </a:ext>
            </a:extLst>
          </p:cNvPr>
          <p:cNvSpPr txBox="1"/>
          <p:nvPr/>
        </p:nvSpPr>
        <p:spPr>
          <a:xfrm>
            <a:off x="271955" y="202587"/>
            <a:ext cx="585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70C0"/>
                </a:solidFill>
              </a:rPr>
              <a:t>Screeningsuppgft 4- Dela upp tal</a:t>
            </a:r>
            <a:endParaRPr lang="sv-SE" sz="1200" b="1" dirty="0">
              <a:solidFill>
                <a:srgbClr val="0070C0"/>
              </a:solidFill>
            </a:endParaRPr>
          </a:p>
        </p:txBody>
      </p:sp>
      <p:pic>
        <p:nvPicPr>
          <p:cNvPr id="4" name="Grafik 3" descr="Ein Bild, das Clipart, Zeichnung, Entwurf, Darstellung enthält.&#10;&#10;Automatisch generierte Beschreibung">
            <a:extLst>
              <a:ext uri="{FF2B5EF4-FFF2-40B4-BE49-F238E27FC236}">
                <a16:creationId xmlns:a16="http://schemas.microsoft.com/office/drawing/2014/main" id="{548AC244-B08F-0387-7AB2-938E3612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6536"/>
            <a:ext cx="6858000" cy="6000750"/>
          </a:xfrm>
          <a:prstGeom prst="rect">
            <a:avLst/>
          </a:prstGeom>
        </p:spPr>
      </p:pic>
      <p:pic>
        <p:nvPicPr>
          <p:cNvPr id="5" name="Grafik 4" descr="Ein Bild, das Cartoon, Clipart, Zeichnung enthält.&#10;&#10;Automatisch generierte Beschreibung">
            <a:extLst>
              <a:ext uri="{FF2B5EF4-FFF2-40B4-BE49-F238E27FC236}">
                <a16:creationId xmlns:a16="http://schemas.microsoft.com/office/drawing/2014/main" id="{4D34A255-83A1-558C-6C7D-155A49E1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5" y="1091846"/>
            <a:ext cx="2244013" cy="1198075"/>
          </a:xfrm>
          <a:prstGeom prst="rect">
            <a:avLst/>
          </a:prstGeom>
        </p:spPr>
      </p:pic>
      <p:pic>
        <p:nvPicPr>
          <p:cNvPr id="8" name="Grafik 7" descr="Ein Bild, das Cartoon, Clipart, Zeichnung enthält.&#10;&#10;Automatisch generierte Beschreibung">
            <a:extLst>
              <a:ext uri="{FF2B5EF4-FFF2-40B4-BE49-F238E27FC236}">
                <a16:creationId xmlns:a16="http://schemas.microsoft.com/office/drawing/2014/main" id="{830463E5-10EB-B86B-0DF0-F3C2F48B6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35" y="2223960"/>
            <a:ext cx="2244013" cy="1198075"/>
          </a:xfrm>
          <a:prstGeom prst="rect">
            <a:avLst/>
          </a:prstGeom>
        </p:spPr>
      </p:pic>
      <p:pic>
        <p:nvPicPr>
          <p:cNvPr id="9" name="Grafik 8" descr="Ein Bild, das Cartoon, Clipart, Zeichnung enthält.&#10;&#10;Automatisch generierte Beschreibung">
            <a:extLst>
              <a:ext uri="{FF2B5EF4-FFF2-40B4-BE49-F238E27FC236}">
                <a16:creationId xmlns:a16="http://schemas.microsoft.com/office/drawing/2014/main" id="{CB25D80D-64EB-E716-3258-E708469F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924" y="687162"/>
            <a:ext cx="2244013" cy="11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0C1D5-65DB-1D19-A99D-D981A090C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5D382-29D9-EBDB-30F3-90ECC3D9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17152" y="6611335"/>
            <a:ext cx="5915025" cy="383539"/>
          </a:xfrm>
        </p:spPr>
        <p:txBody>
          <a:bodyPr>
            <a:noAutofit/>
          </a:bodyPr>
          <a:lstStyle/>
          <a:p>
            <a:br>
              <a:rPr lang="hr-HR" sz="1200" dirty="0">
                <a:latin typeface="+mn-lt"/>
              </a:rPr>
            </a:br>
            <a:br>
              <a:rPr lang="hr-HR" sz="1200" dirty="0">
                <a:latin typeface="+mn-lt"/>
              </a:rPr>
            </a:br>
            <a:r>
              <a:rPr lang="en-CA" sz="1200" dirty="0">
                <a:latin typeface="+mn-lt"/>
              </a:rPr>
              <a:t>Exempel</a:t>
            </a:r>
            <a:r>
              <a:rPr lang="sv-SE" sz="1200" dirty="0">
                <a:latin typeface="+mn-lt"/>
              </a:rPr>
              <a:t>  5 – jämföra mängder</a:t>
            </a:r>
            <a:br>
              <a:rPr lang="en-CA" sz="1200" dirty="0">
                <a:latin typeface="+mn-lt"/>
              </a:rPr>
            </a:br>
            <a:br>
              <a:rPr lang="sv-SE" sz="1200" dirty="0">
                <a:latin typeface="+mn-lt"/>
              </a:rPr>
            </a:br>
            <a:br>
              <a:rPr lang="sv-SE" sz="1200" dirty="0">
                <a:latin typeface="+mn-lt"/>
              </a:rPr>
            </a:br>
            <a:endParaRPr lang="sv-SE" sz="1200" dirty="0">
              <a:latin typeface="+mn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B02B704-EAC0-A94F-02BC-37C063A54D1A}"/>
              </a:ext>
            </a:extLst>
          </p:cNvPr>
          <p:cNvSpPr/>
          <p:nvPr/>
        </p:nvSpPr>
        <p:spPr>
          <a:xfrm>
            <a:off x="3429001" y="6660923"/>
            <a:ext cx="1595487" cy="284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latshållare för innehåll 6" descr="En bild som visar rita, tecknad serie, skiss, illustration&#10;&#10;AI-genererat innehåll kan vara felaktigt.">
            <a:extLst>
              <a:ext uri="{FF2B5EF4-FFF2-40B4-BE49-F238E27FC236}">
                <a16:creationId xmlns:a16="http://schemas.microsoft.com/office/drawing/2014/main" id="{48B49338-ADFE-01EC-187B-1B73AC1DE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996708" y="250416"/>
            <a:ext cx="4864583" cy="7190350"/>
          </a:xfrm>
        </p:spPr>
      </p:pic>
    </p:spTree>
    <p:extLst>
      <p:ext uri="{BB962C8B-B14F-4D97-AF65-F5344CB8AC3E}">
        <p14:creationId xmlns:p14="http://schemas.microsoft.com/office/powerpoint/2010/main" val="225891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1BDA-E71F-D77A-EC50-898A9C8D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07A184-761C-99DB-B4DB-2FEBBC29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6495"/>
          </a:xfrm>
        </p:spPr>
        <p:txBody>
          <a:bodyPr>
            <a:noAutofit/>
          </a:bodyPr>
          <a:lstStyle/>
          <a:p>
            <a:r>
              <a:rPr lang="de-DE" sz="1200" noProof="1">
                <a:effectLst/>
                <a:latin typeface="+mn-lt"/>
              </a:rPr>
              <a:t>Exempel 6 – Talets grannar, talet efter </a:t>
            </a:r>
            <a:endParaRPr lang="de-DE" sz="2400" noProof="1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F6A186-279B-0464-C9E2-AC901634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92" t="369" r="16062" b="12501"/>
          <a:stretch/>
        </p:blipFill>
        <p:spPr>
          <a:xfrm>
            <a:off x="356260" y="1294574"/>
            <a:ext cx="6501740" cy="28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9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D8566-FAD5-4422-DCD5-3993939BD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3">
            <a:extLst>
              <a:ext uri="{FF2B5EF4-FFF2-40B4-BE49-F238E27FC236}">
                <a16:creationId xmlns:a16="http://schemas.microsoft.com/office/drawing/2014/main" id="{F2AC9EE4-A590-4E25-8EAE-EFECA2F11EC9}"/>
              </a:ext>
            </a:extLst>
          </p:cNvPr>
          <p:cNvSpPr txBox="1"/>
          <p:nvPr/>
        </p:nvSpPr>
        <p:spPr>
          <a:xfrm>
            <a:off x="502601" y="499145"/>
            <a:ext cx="585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noProof="1">
                <a:effectLst/>
                <a:latin typeface="+mn-lt"/>
              </a:rPr>
              <a:t>Exempel </a:t>
            </a:r>
            <a:r>
              <a:rPr lang="de-DE" sz="1200" noProof="1"/>
              <a:t> 8 – Talets grannar, talet efter</a:t>
            </a:r>
          </a:p>
        </p:txBody>
      </p:sp>
      <p:pic>
        <p:nvPicPr>
          <p:cNvPr id="3" name="Bildobjekt 2" descr="En bild som visar skärmbild, nummer&#10;&#10;AI-genererat innehåll kan vara felaktigt.">
            <a:extLst>
              <a:ext uri="{FF2B5EF4-FFF2-40B4-BE49-F238E27FC236}">
                <a16:creationId xmlns:a16="http://schemas.microsoft.com/office/drawing/2014/main" id="{A11016DB-AA09-F073-8B9A-AFBEBC8E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1" y="1408134"/>
            <a:ext cx="63373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4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B922E-593B-D6B7-1917-11D3F165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0BF3C5-B30E-E93E-C5B5-2B8B35A6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65761"/>
            <a:ext cx="5915025" cy="345439"/>
          </a:xfrm>
        </p:spPr>
        <p:txBody>
          <a:bodyPr>
            <a:noAutofit/>
          </a:bodyPr>
          <a:lstStyle/>
          <a:p>
            <a:r>
              <a:rPr lang="en-AU" sz="1200" dirty="0"/>
              <a:t>Exempel 9 – Markera </a:t>
            </a:r>
            <a:r>
              <a:rPr lang="sv-SE" sz="1200" dirty="0"/>
              <a:t>ett givet antal cirklar</a:t>
            </a:r>
            <a:br>
              <a:rPr lang="en-AU" sz="1200" dirty="0"/>
            </a:br>
            <a:endParaRPr lang="en-AU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Pennanteckning 60">
                <a:extLst>
                  <a:ext uri="{FF2B5EF4-FFF2-40B4-BE49-F238E27FC236}">
                    <a16:creationId xmlns:a16="http://schemas.microsoft.com/office/drawing/2014/main" id="{0D53E9DA-2367-4E2F-8185-E74212B53648}"/>
                  </a:ext>
                </a:extLst>
              </p14:cNvPr>
              <p14:cNvContentPartPr/>
              <p14:nvPr/>
            </p14:nvContentPartPr>
            <p14:xfrm>
              <a:off x="1652804" y="6966849"/>
              <a:ext cx="360" cy="360"/>
            </p14:xfrm>
          </p:contentPart>
        </mc:Choice>
        <mc:Fallback xmlns="">
          <p:pic>
            <p:nvPicPr>
              <p:cNvPr id="10" name="Pennanteckning 60">
                <a:extLst>
                  <a:ext uri="{FF2B5EF4-FFF2-40B4-BE49-F238E27FC236}">
                    <a16:creationId xmlns:a16="http://schemas.microsoft.com/office/drawing/2014/main" id="{0D53E9DA-2367-4E2F-8185-E74212B536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804" y="6903849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B0A9795-A1FE-76EC-E005-D7342051E396}"/>
              </a:ext>
            </a:extLst>
          </p:cNvPr>
          <p:cNvSpPr/>
          <p:nvPr/>
        </p:nvSpPr>
        <p:spPr>
          <a:xfrm>
            <a:off x="1216058" y="2302455"/>
            <a:ext cx="1545996" cy="15365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8BFCC3-5E7F-F0AF-958E-6F9773030343}"/>
              </a:ext>
            </a:extLst>
          </p:cNvPr>
          <p:cNvSpPr/>
          <p:nvPr/>
        </p:nvSpPr>
        <p:spPr>
          <a:xfrm>
            <a:off x="3659171" y="2302454"/>
            <a:ext cx="1545996" cy="15365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520A20-FCA6-1EC7-6FDE-E0FDE51C7740}"/>
              </a:ext>
            </a:extLst>
          </p:cNvPr>
          <p:cNvSpPr/>
          <p:nvPr/>
        </p:nvSpPr>
        <p:spPr>
          <a:xfrm>
            <a:off x="1216058" y="4773850"/>
            <a:ext cx="1545996" cy="15365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A58139-87B6-5B9C-4FAD-2BD208A50502}"/>
              </a:ext>
            </a:extLst>
          </p:cNvPr>
          <p:cNvSpPr/>
          <p:nvPr/>
        </p:nvSpPr>
        <p:spPr>
          <a:xfrm>
            <a:off x="3659172" y="4780876"/>
            <a:ext cx="1545996" cy="15365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33B607A5-CC8D-B7E0-C026-FC72A7643176}"/>
              </a:ext>
            </a:extLst>
          </p:cNvPr>
          <p:cNvSpPr/>
          <p:nvPr/>
        </p:nvSpPr>
        <p:spPr>
          <a:xfrm>
            <a:off x="1080692" y="4711959"/>
            <a:ext cx="1746485" cy="1626150"/>
          </a:xfrm>
          <a:custGeom>
            <a:avLst/>
            <a:gdLst>
              <a:gd name="connsiteX0" fmla="*/ 20321 w 1746485"/>
              <a:gd name="connsiteY0" fmla="*/ 1576874 h 1626150"/>
              <a:gd name="connsiteX1" fmla="*/ 1660 w 1746485"/>
              <a:gd name="connsiteY1" fmla="*/ 1623527 h 1626150"/>
              <a:gd name="connsiteX2" fmla="*/ 29652 w 1746485"/>
              <a:gd name="connsiteY2" fmla="*/ 1595535 h 1626150"/>
              <a:gd name="connsiteX3" fmla="*/ 57644 w 1746485"/>
              <a:gd name="connsiteY3" fmla="*/ 1576874 h 1626150"/>
              <a:gd name="connsiteX4" fmla="*/ 94966 w 1746485"/>
              <a:gd name="connsiteY4" fmla="*/ 1548882 h 1626150"/>
              <a:gd name="connsiteX5" fmla="*/ 122958 w 1746485"/>
              <a:gd name="connsiteY5" fmla="*/ 1530221 h 1626150"/>
              <a:gd name="connsiteX6" fmla="*/ 197603 w 1746485"/>
              <a:gd name="connsiteY6" fmla="*/ 1464906 h 1626150"/>
              <a:gd name="connsiteX7" fmla="*/ 225595 w 1746485"/>
              <a:gd name="connsiteY7" fmla="*/ 1436914 h 1626150"/>
              <a:gd name="connsiteX8" fmla="*/ 272248 w 1746485"/>
              <a:gd name="connsiteY8" fmla="*/ 1380931 h 1626150"/>
              <a:gd name="connsiteX9" fmla="*/ 300240 w 1746485"/>
              <a:gd name="connsiteY9" fmla="*/ 1343608 h 1626150"/>
              <a:gd name="connsiteX10" fmla="*/ 365554 w 1746485"/>
              <a:gd name="connsiteY10" fmla="*/ 1287625 h 1626150"/>
              <a:gd name="connsiteX11" fmla="*/ 430868 w 1746485"/>
              <a:gd name="connsiteY11" fmla="*/ 1203649 h 1626150"/>
              <a:gd name="connsiteX12" fmla="*/ 468191 w 1746485"/>
              <a:gd name="connsiteY12" fmla="*/ 1156996 h 1626150"/>
              <a:gd name="connsiteX13" fmla="*/ 542836 w 1746485"/>
              <a:gd name="connsiteY13" fmla="*/ 1073021 h 1626150"/>
              <a:gd name="connsiteX14" fmla="*/ 626811 w 1746485"/>
              <a:gd name="connsiteY14" fmla="*/ 989045 h 1626150"/>
              <a:gd name="connsiteX15" fmla="*/ 701456 w 1746485"/>
              <a:gd name="connsiteY15" fmla="*/ 895739 h 1626150"/>
              <a:gd name="connsiteX16" fmla="*/ 748109 w 1746485"/>
              <a:gd name="connsiteY16" fmla="*/ 849086 h 1626150"/>
              <a:gd name="connsiteX17" fmla="*/ 785431 w 1746485"/>
              <a:gd name="connsiteY17" fmla="*/ 793102 h 1626150"/>
              <a:gd name="connsiteX18" fmla="*/ 878738 w 1746485"/>
              <a:gd name="connsiteY18" fmla="*/ 690465 h 1626150"/>
              <a:gd name="connsiteX19" fmla="*/ 962713 w 1746485"/>
              <a:gd name="connsiteY19" fmla="*/ 625151 h 1626150"/>
              <a:gd name="connsiteX20" fmla="*/ 1009366 w 1746485"/>
              <a:gd name="connsiteY20" fmla="*/ 587829 h 1626150"/>
              <a:gd name="connsiteX21" fmla="*/ 1046689 w 1746485"/>
              <a:gd name="connsiteY21" fmla="*/ 559837 h 1626150"/>
              <a:gd name="connsiteX22" fmla="*/ 1084011 w 1746485"/>
              <a:gd name="connsiteY22" fmla="*/ 531845 h 1626150"/>
              <a:gd name="connsiteX23" fmla="*/ 1167987 w 1746485"/>
              <a:gd name="connsiteY23" fmla="*/ 485192 h 1626150"/>
              <a:gd name="connsiteX24" fmla="*/ 1242631 w 1746485"/>
              <a:gd name="connsiteY24" fmla="*/ 429208 h 1626150"/>
              <a:gd name="connsiteX25" fmla="*/ 1279954 w 1746485"/>
              <a:gd name="connsiteY25" fmla="*/ 401217 h 1626150"/>
              <a:gd name="connsiteX26" fmla="*/ 1335938 w 1746485"/>
              <a:gd name="connsiteY26" fmla="*/ 345233 h 1626150"/>
              <a:gd name="connsiteX27" fmla="*/ 1363929 w 1746485"/>
              <a:gd name="connsiteY27" fmla="*/ 326572 h 1626150"/>
              <a:gd name="connsiteX28" fmla="*/ 1401252 w 1746485"/>
              <a:gd name="connsiteY28" fmla="*/ 307910 h 1626150"/>
              <a:gd name="connsiteX29" fmla="*/ 1466566 w 1746485"/>
              <a:gd name="connsiteY29" fmla="*/ 261257 h 1626150"/>
              <a:gd name="connsiteX30" fmla="*/ 1494558 w 1746485"/>
              <a:gd name="connsiteY30" fmla="*/ 251927 h 1626150"/>
              <a:gd name="connsiteX31" fmla="*/ 1587864 w 1746485"/>
              <a:gd name="connsiteY31" fmla="*/ 167951 h 1626150"/>
              <a:gd name="connsiteX32" fmla="*/ 1643848 w 1746485"/>
              <a:gd name="connsiteY32" fmla="*/ 111968 h 1626150"/>
              <a:gd name="connsiteX33" fmla="*/ 1662509 w 1746485"/>
              <a:gd name="connsiteY33" fmla="*/ 83976 h 1626150"/>
              <a:gd name="connsiteX34" fmla="*/ 1718493 w 1746485"/>
              <a:gd name="connsiteY34" fmla="*/ 46653 h 1626150"/>
              <a:gd name="connsiteX35" fmla="*/ 1727823 w 1746485"/>
              <a:gd name="connsiteY35" fmla="*/ 18661 h 1626150"/>
              <a:gd name="connsiteX36" fmla="*/ 1746485 w 1746485"/>
              <a:gd name="connsiteY36" fmla="*/ 0 h 16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6485" h="1626150">
                <a:moveTo>
                  <a:pt x="20321" y="1576874"/>
                </a:moveTo>
                <a:cubicBezTo>
                  <a:pt x="14101" y="1592425"/>
                  <a:pt x="-5831" y="1608546"/>
                  <a:pt x="1660" y="1623527"/>
                </a:cubicBezTo>
                <a:cubicBezTo>
                  <a:pt x="7561" y="1635329"/>
                  <a:pt x="19515" y="1603983"/>
                  <a:pt x="29652" y="1595535"/>
                </a:cubicBezTo>
                <a:cubicBezTo>
                  <a:pt x="38267" y="1588356"/>
                  <a:pt x="48519" y="1583392"/>
                  <a:pt x="57644" y="1576874"/>
                </a:cubicBezTo>
                <a:cubicBezTo>
                  <a:pt x="70298" y="1567835"/>
                  <a:pt x="82312" y="1557921"/>
                  <a:pt x="94966" y="1548882"/>
                </a:cubicBezTo>
                <a:cubicBezTo>
                  <a:pt x="104091" y="1542364"/>
                  <a:pt x="113833" y="1536739"/>
                  <a:pt x="122958" y="1530221"/>
                </a:cubicBezTo>
                <a:cubicBezTo>
                  <a:pt x="167929" y="1498099"/>
                  <a:pt x="156555" y="1505954"/>
                  <a:pt x="197603" y="1464906"/>
                </a:cubicBezTo>
                <a:cubicBezTo>
                  <a:pt x="206934" y="1455575"/>
                  <a:pt x="218275" y="1447893"/>
                  <a:pt x="225595" y="1436914"/>
                </a:cubicBezTo>
                <a:cubicBezTo>
                  <a:pt x="266841" y="1375046"/>
                  <a:pt x="218364" y="1443796"/>
                  <a:pt x="272248" y="1380931"/>
                </a:cubicBezTo>
                <a:cubicBezTo>
                  <a:pt x="282369" y="1369124"/>
                  <a:pt x="289244" y="1354604"/>
                  <a:pt x="300240" y="1343608"/>
                </a:cubicBezTo>
                <a:cubicBezTo>
                  <a:pt x="362021" y="1281827"/>
                  <a:pt x="314769" y="1348567"/>
                  <a:pt x="365554" y="1287625"/>
                </a:cubicBezTo>
                <a:cubicBezTo>
                  <a:pt x="388256" y="1260382"/>
                  <a:pt x="408959" y="1231533"/>
                  <a:pt x="430868" y="1203649"/>
                </a:cubicBezTo>
                <a:cubicBezTo>
                  <a:pt x="443172" y="1187989"/>
                  <a:pt x="454109" y="1171078"/>
                  <a:pt x="468191" y="1156996"/>
                </a:cubicBezTo>
                <a:cubicBezTo>
                  <a:pt x="615613" y="1009574"/>
                  <a:pt x="385835" y="1242099"/>
                  <a:pt x="542836" y="1073021"/>
                </a:cubicBezTo>
                <a:cubicBezTo>
                  <a:pt x="569773" y="1044012"/>
                  <a:pt x="602082" y="1019957"/>
                  <a:pt x="626811" y="989045"/>
                </a:cubicBezTo>
                <a:cubicBezTo>
                  <a:pt x="651693" y="957943"/>
                  <a:pt x="673292" y="923903"/>
                  <a:pt x="701456" y="895739"/>
                </a:cubicBezTo>
                <a:cubicBezTo>
                  <a:pt x="717007" y="880188"/>
                  <a:pt x="734183" y="866107"/>
                  <a:pt x="748109" y="849086"/>
                </a:cubicBezTo>
                <a:cubicBezTo>
                  <a:pt x="762311" y="831728"/>
                  <a:pt x="771974" y="811044"/>
                  <a:pt x="785431" y="793102"/>
                </a:cubicBezTo>
                <a:cubicBezTo>
                  <a:pt x="808002" y="763008"/>
                  <a:pt x="849460" y="715561"/>
                  <a:pt x="878738" y="690465"/>
                </a:cubicBezTo>
                <a:cubicBezTo>
                  <a:pt x="905662" y="667387"/>
                  <a:pt x="934829" y="647060"/>
                  <a:pt x="962713" y="625151"/>
                </a:cubicBezTo>
                <a:cubicBezTo>
                  <a:pt x="978372" y="612847"/>
                  <a:pt x="993646" y="600055"/>
                  <a:pt x="1009366" y="587829"/>
                </a:cubicBezTo>
                <a:cubicBezTo>
                  <a:pt x="1021641" y="578282"/>
                  <a:pt x="1034248" y="569168"/>
                  <a:pt x="1046689" y="559837"/>
                </a:cubicBezTo>
                <a:cubicBezTo>
                  <a:pt x="1059130" y="550506"/>
                  <a:pt x="1070102" y="538800"/>
                  <a:pt x="1084011" y="531845"/>
                </a:cubicBezTo>
                <a:cubicBezTo>
                  <a:pt x="1115986" y="515857"/>
                  <a:pt x="1137528" y="506279"/>
                  <a:pt x="1167987" y="485192"/>
                </a:cubicBezTo>
                <a:cubicBezTo>
                  <a:pt x="1193559" y="467488"/>
                  <a:pt x="1217749" y="447869"/>
                  <a:pt x="1242631" y="429208"/>
                </a:cubicBezTo>
                <a:cubicBezTo>
                  <a:pt x="1255072" y="419877"/>
                  <a:pt x="1268958" y="412213"/>
                  <a:pt x="1279954" y="401217"/>
                </a:cubicBezTo>
                <a:cubicBezTo>
                  <a:pt x="1298615" y="382556"/>
                  <a:pt x="1313979" y="359872"/>
                  <a:pt x="1335938" y="345233"/>
                </a:cubicBezTo>
                <a:cubicBezTo>
                  <a:pt x="1345268" y="339013"/>
                  <a:pt x="1354193" y="332136"/>
                  <a:pt x="1363929" y="326572"/>
                </a:cubicBezTo>
                <a:cubicBezTo>
                  <a:pt x="1376006" y="319671"/>
                  <a:pt x="1389457" y="315282"/>
                  <a:pt x="1401252" y="307910"/>
                </a:cubicBezTo>
                <a:cubicBezTo>
                  <a:pt x="1418145" y="297352"/>
                  <a:pt x="1446837" y="271121"/>
                  <a:pt x="1466566" y="261257"/>
                </a:cubicBezTo>
                <a:cubicBezTo>
                  <a:pt x="1475363" y="256859"/>
                  <a:pt x="1485227" y="255037"/>
                  <a:pt x="1494558" y="251927"/>
                </a:cubicBezTo>
                <a:cubicBezTo>
                  <a:pt x="1587127" y="190214"/>
                  <a:pt x="1518759" y="243966"/>
                  <a:pt x="1587864" y="167951"/>
                </a:cubicBezTo>
                <a:cubicBezTo>
                  <a:pt x="1605616" y="148423"/>
                  <a:pt x="1629209" y="133927"/>
                  <a:pt x="1643848" y="111968"/>
                </a:cubicBezTo>
                <a:cubicBezTo>
                  <a:pt x="1650068" y="102637"/>
                  <a:pt x="1654070" y="91361"/>
                  <a:pt x="1662509" y="83976"/>
                </a:cubicBezTo>
                <a:cubicBezTo>
                  <a:pt x="1679388" y="69207"/>
                  <a:pt x="1718493" y="46653"/>
                  <a:pt x="1718493" y="46653"/>
                </a:cubicBezTo>
                <a:cubicBezTo>
                  <a:pt x="1721603" y="37322"/>
                  <a:pt x="1722763" y="27095"/>
                  <a:pt x="1727823" y="18661"/>
                </a:cubicBezTo>
                <a:cubicBezTo>
                  <a:pt x="1732349" y="11118"/>
                  <a:pt x="1746485" y="0"/>
                  <a:pt x="1746485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5931A52D-F506-4CBE-C04F-01CF2B4200AD}"/>
              </a:ext>
            </a:extLst>
          </p:cNvPr>
          <p:cNvSpPr/>
          <p:nvPr/>
        </p:nvSpPr>
        <p:spPr>
          <a:xfrm>
            <a:off x="1166327" y="2192694"/>
            <a:ext cx="1707502" cy="1567543"/>
          </a:xfrm>
          <a:custGeom>
            <a:avLst/>
            <a:gdLst>
              <a:gd name="connsiteX0" fmla="*/ 0 w 1707502"/>
              <a:gd name="connsiteY0" fmla="*/ 1567543 h 1567543"/>
              <a:gd name="connsiteX1" fmla="*/ 46653 w 1707502"/>
              <a:gd name="connsiteY1" fmla="*/ 1548882 h 1567543"/>
              <a:gd name="connsiteX2" fmla="*/ 205273 w 1707502"/>
              <a:gd name="connsiteY2" fmla="*/ 1408922 h 1567543"/>
              <a:gd name="connsiteX3" fmla="*/ 251926 w 1707502"/>
              <a:gd name="connsiteY3" fmla="*/ 1362269 h 1567543"/>
              <a:gd name="connsiteX4" fmla="*/ 419877 w 1707502"/>
              <a:gd name="connsiteY4" fmla="*/ 1184988 h 1567543"/>
              <a:gd name="connsiteX5" fmla="*/ 475861 w 1707502"/>
              <a:gd name="connsiteY5" fmla="*/ 1138335 h 1567543"/>
              <a:gd name="connsiteX6" fmla="*/ 606489 w 1707502"/>
              <a:gd name="connsiteY6" fmla="*/ 1035698 h 1567543"/>
              <a:gd name="connsiteX7" fmla="*/ 718457 w 1707502"/>
              <a:gd name="connsiteY7" fmla="*/ 905069 h 1567543"/>
              <a:gd name="connsiteX8" fmla="*/ 765110 w 1707502"/>
              <a:gd name="connsiteY8" fmla="*/ 849086 h 1567543"/>
              <a:gd name="connsiteX9" fmla="*/ 821093 w 1707502"/>
              <a:gd name="connsiteY9" fmla="*/ 793102 h 1567543"/>
              <a:gd name="connsiteX10" fmla="*/ 858416 w 1707502"/>
              <a:gd name="connsiteY10" fmla="*/ 737118 h 1567543"/>
              <a:gd name="connsiteX11" fmla="*/ 933061 w 1707502"/>
              <a:gd name="connsiteY11" fmla="*/ 662473 h 1567543"/>
              <a:gd name="connsiteX12" fmla="*/ 1035697 w 1707502"/>
              <a:gd name="connsiteY12" fmla="*/ 559837 h 1567543"/>
              <a:gd name="connsiteX13" fmla="*/ 1073020 w 1707502"/>
              <a:gd name="connsiteY13" fmla="*/ 522514 h 1567543"/>
              <a:gd name="connsiteX14" fmla="*/ 1110342 w 1707502"/>
              <a:gd name="connsiteY14" fmla="*/ 475861 h 1567543"/>
              <a:gd name="connsiteX15" fmla="*/ 1194318 w 1707502"/>
              <a:gd name="connsiteY15" fmla="*/ 410547 h 1567543"/>
              <a:gd name="connsiteX16" fmla="*/ 1278293 w 1707502"/>
              <a:gd name="connsiteY16" fmla="*/ 335902 h 1567543"/>
              <a:gd name="connsiteX17" fmla="*/ 1324946 w 1707502"/>
              <a:gd name="connsiteY17" fmla="*/ 289249 h 1567543"/>
              <a:gd name="connsiteX18" fmla="*/ 1408922 w 1707502"/>
              <a:gd name="connsiteY18" fmla="*/ 223935 h 1567543"/>
              <a:gd name="connsiteX19" fmla="*/ 1492897 w 1707502"/>
              <a:gd name="connsiteY19" fmla="*/ 149290 h 1567543"/>
              <a:gd name="connsiteX20" fmla="*/ 1520889 w 1707502"/>
              <a:gd name="connsiteY20" fmla="*/ 121298 h 1567543"/>
              <a:gd name="connsiteX21" fmla="*/ 1586204 w 1707502"/>
              <a:gd name="connsiteY21" fmla="*/ 83975 h 1567543"/>
              <a:gd name="connsiteX22" fmla="*/ 1614195 w 1707502"/>
              <a:gd name="connsiteY22" fmla="*/ 74645 h 1567543"/>
              <a:gd name="connsiteX23" fmla="*/ 1660849 w 1707502"/>
              <a:gd name="connsiteY23" fmla="*/ 37322 h 1567543"/>
              <a:gd name="connsiteX24" fmla="*/ 1707502 w 1707502"/>
              <a:gd name="connsiteY24" fmla="*/ 0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07502" h="1567543">
                <a:moveTo>
                  <a:pt x="0" y="1567543"/>
                </a:moveTo>
                <a:cubicBezTo>
                  <a:pt x="15551" y="1561323"/>
                  <a:pt x="32389" y="1557660"/>
                  <a:pt x="46653" y="1548882"/>
                </a:cubicBezTo>
                <a:cubicBezTo>
                  <a:pt x="115754" y="1506358"/>
                  <a:pt x="146669" y="1467526"/>
                  <a:pt x="205273" y="1408922"/>
                </a:cubicBezTo>
                <a:cubicBezTo>
                  <a:pt x="220824" y="1393371"/>
                  <a:pt x="237847" y="1379164"/>
                  <a:pt x="251926" y="1362269"/>
                </a:cubicBezTo>
                <a:cubicBezTo>
                  <a:pt x="308444" y="1294448"/>
                  <a:pt x="344349" y="1247928"/>
                  <a:pt x="419877" y="1184988"/>
                </a:cubicBezTo>
                <a:cubicBezTo>
                  <a:pt x="438538" y="1169437"/>
                  <a:pt x="456607" y="1153146"/>
                  <a:pt x="475861" y="1138335"/>
                </a:cubicBezTo>
                <a:cubicBezTo>
                  <a:pt x="526585" y="1099316"/>
                  <a:pt x="561506" y="1083049"/>
                  <a:pt x="606489" y="1035698"/>
                </a:cubicBezTo>
                <a:cubicBezTo>
                  <a:pt x="645988" y="994120"/>
                  <a:pt x="681315" y="948766"/>
                  <a:pt x="718457" y="905069"/>
                </a:cubicBezTo>
                <a:cubicBezTo>
                  <a:pt x="734189" y="886561"/>
                  <a:pt x="747934" y="866263"/>
                  <a:pt x="765110" y="849086"/>
                </a:cubicBezTo>
                <a:cubicBezTo>
                  <a:pt x="783771" y="830425"/>
                  <a:pt x="804198" y="813376"/>
                  <a:pt x="821093" y="793102"/>
                </a:cubicBezTo>
                <a:cubicBezTo>
                  <a:pt x="835451" y="775872"/>
                  <a:pt x="843820" y="754147"/>
                  <a:pt x="858416" y="737118"/>
                </a:cubicBezTo>
                <a:cubicBezTo>
                  <a:pt x="881316" y="710401"/>
                  <a:pt x="908179" y="687355"/>
                  <a:pt x="933061" y="662473"/>
                </a:cubicBezTo>
                <a:lnTo>
                  <a:pt x="1035697" y="559837"/>
                </a:lnTo>
                <a:cubicBezTo>
                  <a:pt x="1048138" y="547396"/>
                  <a:pt x="1062029" y="536253"/>
                  <a:pt x="1073020" y="522514"/>
                </a:cubicBezTo>
                <a:cubicBezTo>
                  <a:pt x="1085461" y="506963"/>
                  <a:pt x="1095708" y="489369"/>
                  <a:pt x="1110342" y="475861"/>
                </a:cubicBezTo>
                <a:cubicBezTo>
                  <a:pt x="1136400" y="451808"/>
                  <a:pt x="1169243" y="435623"/>
                  <a:pt x="1194318" y="410547"/>
                </a:cubicBezTo>
                <a:cubicBezTo>
                  <a:pt x="1299061" y="305801"/>
                  <a:pt x="1157526" y="444592"/>
                  <a:pt x="1278293" y="335902"/>
                </a:cubicBezTo>
                <a:cubicBezTo>
                  <a:pt x="1294640" y="321190"/>
                  <a:pt x="1308248" y="303561"/>
                  <a:pt x="1324946" y="289249"/>
                </a:cubicBezTo>
                <a:cubicBezTo>
                  <a:pt x="1351871" y="266171"/>
                  <a:pt x="1383847" y="249011"/>
                  <a:pt x="1408922" y="223935"/>
                </a:cubicBezTo>
                <a:cubicBezTo>
                  <a:pt x="1492331" y="140524"/>
                  <a:pt x="1396278" y="233831"/>
                  <a:pt x="1492897" y="149290"/>
                </a:cubicBezTo>
                <a:cubicBezTo>
                  <a:pt x="1502828" y="140601"/>
                  <a:pt x="1510752" y="129746"/>
                  <a:pt x="1520889" y="121298"/>
                </a:cubicBezTo>
                <a:cubicBezTo>
                  <a:pt x="1537424" y="107519"/>
                  <a:pt x="1567418" y="92026"/>
                  <a:pt x="1586204" y="83975"/>
                </a:cubicBezTo>
                <a:cubicBezTo>
                  <a:pt x="1595244" y="80101"/>
                  <a:pt x="1604865" y="77755"/>
                  <a:pt x="1614195" y="74645"/>
                </a:cubicBezTo>
                <a:cubicBezTo>
                  <a:pt x="1668501" y="20342"/>
                  <a:pt x="1590208" y="96191"/>
                  <a:pt x="1660849" y="37322"/>
                </a:cubicBezTo>
                <a:cubicBezTo>
                  <a:pt x="1710209" y="-3813"/>
                  <a:pt x="1668367" y="19566"/>
                  <a:pt x="1707502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B658845B-62A3-8F2B-704D-E4B90E95DA98}"/>
              </a:ext>
            </a:extLst>
          </p:cNvPr>
          <p:cNvSpPr/>
          <p:nvPr/>
        </p:nvSpPr>
        <p:spPr>
          <a:xfrm>
            <a:off x="3684277" y="2336795"/>
            <a:ext cx="1520890" cy="1502228"/>
          </a:xfrm>
          <a:custGeom>
            <a:avLst/>
            <a:gdLst>
              <a:gd name="connsiteX0" fmla="*/ 0 w 1520890"/>
              <a:gd name="connsiteY0" fmla="*/ 1502228 h 1502228"/>
              <a:gd name="connsiteX1" fmla="*/ 55984 w 1520890"/>
              <a:gd name="connsiteY1" fmla="*/ 1474236 h 1502228"/>
              <a:gd name="connsiteX2" fmla="*/ 111967 w 1520890"/>
              <a:gd name="connsiteY2" fmla="*/ 1418253 h 1502228"/>
              <a:gd name="connsiteX3" fmla="*/ 158620 w 1520890"/>
              <a:gd name="connsiteY3" fmla="*/ 1371600 h 1502228"/>
              <a:gd name="connsiteX4" fmla="*/ 177282 w 1520890"/>
              <a:gd name="connsiteY4" fmla="*/ 1343608 h 1502228"/>
              <a:gd name="connsiteX5" fmla="*/ 205274 w 1520890"/>
              <a:gd name="connsiteY5" fmla="*/ 1315616 h 1502228"/>
              <a:gd name="connsiteX6" fmla="*/ 251927 w 1520890"/>
              <a:gd name="connsiteY6" fmla="*/ 1250302 h 1502228"/>
              <a:gd name="connsiteX7" fmla="*/ 270588 w 1520890"/>
              <a:gd name="connsiteY7" fmla="*/ 1231640 h 1502228"/>
              <a:gd name="connsiteX8" fmla="*/ 289249 w 1520890"/>
              <a:gd name="connsiteY8" fmla="*/ 1203649 h 1502228"/>
              <a:gd name="connsiteX9" fmla="*/ 345233 w 1520890"/>
              <a:gd name="connsiteY9" fmla="*/ 1147665 h 1502228"/>
              <a:gd name="connsiteX10" fmla="*/ 373225 w 1520890"/>
              <a:gd name="connsiteY10" fmla="*/ 1119673 h 1502228"/>
              <a:gd name="connsiteX11" fmla="*/ 419878 w 1520890"/>
              <a:gd name="connsiteY11" fmla="*/ 1082351 h 1502228"/>
              <a:gd name="connsiteX12" fmla="*/ 457200 w 1520890"/>
              <a:gd name="connsiteY12" fmla="*/ 1045028 h 1502228"/>
              <a:gd name="connsiteX13" fmla="*/ 531845 w 1520890"/>
              <a:gd name="connsiteY13" fmla="*/ 989045 h 1502228"/>
              <a:gd name="connsiteX14" fmla="*/ 569167 w 1520890"/>
              <a:gd name="connsiteY14" fmla="*/ 961053 h 1502228"/>
              <a:gd name="connsiteX15" fmla="*/ 606490 w 1520890"/>
              <a:gd name="connsiteY15" fmla="*/ 914400 h 1502228"/>
              <a:gd name="connsiteX16" fmla="*/ 718457 w 1520890"/>
              <a:gd name="connsiteY16" fmla="*/ 802432 h 1502228"/>
              <a:gd name="connsiteX17" fmla="*/ 755780 w 1520890"/>
              <a:gd name="connsiteY17" fmla="*/ 765110 h 1502228"/>
              <a:gd name="connsiteX18" fmla="*/ 793102 w 1520890"/>
              <a:gd name="connsiteY18" fmla="*/ 727787 h 1502228"/>
              <a:gd name="connsiteX19" fmla="*/ 830425 w 1520890"/>
              <a:gd name="connsiteY19" fmla="*/ 699796 h 1502228"/>
              <a:gd name="connsiteX20" fmla="*/ 905069 w 1520890"/>
              <a:gd name="connsiteY20" fmla="*/ 625151 h 1502228"/>
              <a:gd name="connsiteX21" fmla="*/ 970384 w 1520890"/>
              <a:gd name="connsiteY21" fmla="*/ 578498 h 1502228"/>
              <a:gd name="connsiteX22" fmla="*/ 1026367 w 1520890"/>
              <a:gd name="connsiteY22" fmla="*/ 503853 h 1502228"/>
              <a:gd name="connsiteX23" fmla="*/ 1054359 w 1520890"/>
              <a:gd name="connsiteY23" fmla="*/ 475861 h 1502228"/>
              <a:gd name="connsiteX24" fmla="*/ 1091682 w 1520890"/>
              <a:gd name="connsiteY24" fmla="*/ 429208 h 1502228"/>
              <a:gd name="connsiteX25" fmla="*/ 1129004 w 1520890"/>
              <a:gd name="connsiteY25" fmla="*/ 401216 h 1502228"/>
              <a:gd name="connsiteX26" fmla="*/ 1156996 w 1520890"/>
              <a:gd name="connsiteY26" fmla="*/ 363893 h 1502228"/>
              <a:gd name="connsiteX27" fmla="*/ 1240971 w 1520890"/>
              <a:gd name="connsiteY27" fmla="*/ 289249 h 1502228"/>
              <a:gd name="connsiteX28" fmla="*/ 1259633 w 1520890"/>
              <a:gd name="connsiteY28" fmla="*/ 251926 h 1502228"/>
              <a:gd name="connsiteX29" fmla="*/ 1324947 w 1520890"/>
              <a:gd name="connsiteY29" fmla="*/ 195942 h 1502228"/>
              <a:gd name="connsiteX30" fmla="*/ 1362269 w 1520890"/>
              <a:gd name="connsiteY30" fmla="*/ 149289 h 1502228"/>
              <a:gd name="connsiteX31" fmla="*/ 1408923 w 1520890"/>
              <a:gd name="connsiteY31" fmla="*/ 93306 h 1502228"/>
              <a:gd name="connsiteX32" fmla="*/ 1446245 w 1520890"/>
              <a:gd name="connsiteY32" fmla="*/ 65314 h 1502228"/>
              <a:gd name="connsiteX33" fmla="*/ 1464906 w 1520890"/>
              <a:gd name="connsiteY33" fmla="*/ 37322 h 1502228"/>
              <a:gd name="connsiteX34" fmla="*/ 1520890 w 1520890"/>
              <a:gd name="connsiteY34" fmla="*/ 9330 h 1502228"/>
              <a:gd name="connsiteX35" fmla="*/ 1520890 w 1520890"/>
              <a:gd name="connsiteY35" fmla="*/ 0 h 150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20890" h="1502228">
                <a:moveTo>
                  <a:pt x="0" y="1502228"/>
                </a:moveTo>
                <a:cubicBezTo>
                  <a:pt x="18661" y="1492897"/>
                  <a:pt x="39293" y="1486754"/>
                  <a:pt x="55984" y="1474236"/>
                </a:cubicBezTo>
                <a:cubicBezTo>
                  <a:pt x="77097" y="1458402"/>
                  <a:pt x="93306" y="1436914"/>
                  <a:pt x="111967" y="1418253"/>
                </a:cubicBezTo>
                <a:lnTo>
                  <a:pt x="158620" y="1371600"/>
                </a:lnTo>
                <a:cubicBezTo>
                  <a:pt x="164841" y="1362269"/>
                  <a:pt x="170103" y="1352223"/>
                  <a:pt x="177282" y="1343608"/>
                </a:cubicBezTo>
                <a:cubicBezTo>
                  <a:pt x="185730" y="1333471"/>
                  <a:pt x="196687" y="1325635"/>
                  <a:pt x="205274" y="1315616"/>
                </a:cubicBezTo>
                <a:cubicBezTo>
                  <a:pt x="284055" y="1223703"/>
                  <a:pt x="192866" y="1324128"/>
                  <a:pt x="251927" y="1250302"/>
                </a:cubicBezTo>
                <a:cubicBezTo>
                  <a:pt x="257423" y="1243433"/>
                  <a:pt x="265093" y="1238509"/>
                  <a:pt x="270588" y="1231640"/>
                </a:cubicBezTo>
                <a:cubicBezTo>
                  <a:pt x="277593" y="1222884"/>
                  <a:pt x="281799" y="1212030"/>
                  <a:pt x="289249" y="1203649"/>
                </a:cubicBezTo>
                <a:cubicBezTo>
                  <a:pt x="306782" y="1183924"/>
                  <a:pt x="326572" y="1166326"/>
                  <a:pt x="345233" y="1147665"/>
                </a:cubicBezTo>
                <a:cubicBezTo>
                  <a:pt x="354564" y="1138334"/>
                  <a:pt x="362921" y="1127916"/>
                  <a:pt x="373225" y="1119673"/>
                </a:cubicBezTo>
                <a:cubicBezTo>
                  <a:pt x="388776" y="1107232"/>
                  <a:pt x="404993" y="1095582"/>
                  <a:pt x="419878" y="1082351"/>
                </a:cubicBezTo>
                <a:cubicBezTo>
                  <a:pt x="433028" y="1070662"/>
                  <a:pt x="443684" y="1056291"/>
                  <a:pt x="457200" y="1045028"/>
                </a:cubicBezTo>
                <a:cubicBezTo>
                  <a:pt x="481093" y="1025117"/>
                  <a:pt x="506963" y="1007706"/>
                  <a:pt x="531845" y="989045"/>
                </a:cubicBezTo>
                <a:cubicBezTo>
                  <a:pt x="544286" y="979714"/>
                  <a:pt x="559452" y="973196"/>
                  <a:pt x="569167" y="961053"/>
                </a:cubicBezTo>
                <a:cubicBezTo>
                  <a:pt x="581608" y="945502"/>
                  <a:pt x="593033" y="929081"/>
                  <a:pt x="606490" y="914400"/>
                </a:cubicBezTo>
                <a:cubicBezTo>
                  <a:pt x="606502" y="914387"/>
                  <a:pt x="707785" y="813104"/>
                  <a:pt x="718457" y="802432"/>
                </a:cubicBezTo>
                <a:lnTo>
                  <a:pt x="755780" y="765110"/>
                </a:lnTo>
                <a:cubicBezTo>
                  <a:pt x="768221" y="752669"/>
                  <a:pt x="779027" y="738343"/>
                  <a:pt x="793102" y="727787"/>
                </a:cubicBezTo>
                <a:cubicBezTo>
                  <a:pt x="805543" y="718457"/>
                  <a:pt x="818961" y="710304"/>
                  <a:pt x="830425" y="699796"/>
                </a:cubicBezTo>
                <a:cubicBezTo>
                  <a:pt x="856364" y="676019"/>
                  <a:pt x="876919" y="646264"/>
                  <a:pt x="905069" y="625151"/>
                </a:cubicBezTo>
                <a:cubicBezTo>
                  <a:pt x="951363" y="590431"/>
                  <a:pt x="929453" y="605785"/>
                  <a:pt x="970384" y="578498"/>
                </a:cubicBezTo>
                <a:cubicBezTo>
                  <a:pt x="989045" y="553616"/>
                  <a:pt x="1004375" y="525845"/>
                  <a:pt x="1026367" y="503853"/>
                </a:cubicBezTo>
                <a:cubicBezTo>
                  <a:pt x="1035698" y="494522"/>
                  <a:pt x="1045670" y="485792"/>
                  <a:pt x="1054359" y="475861"/>
                </a:cubicBezTo>
                <a:cubicBezTo>
                  <a:pt x="1067473" y="460873"/>
                  <a:pt x="1077600" y="443290"/>
                  <a:pt x="1091682" y="429208"/>
                </a:cubicBezTo>
                <a:cubicBezTo>
                  <a:pt x="1102678" y="418212"/>
                  <a:pt x="1118008" y="412212"/>
                  <a:pt x="1129004" y="401216"/>
                </a:cubicBezTo>
                <a:cubicBezTo>
                  <a:pt x="1140000" y="390220"/>
                  <a:pt x="1146593" y="375452"/>
                  <a:pt x="1156996" y="363893"/>
                </a:cubicBezTo>
                <a:cubicBezTo>
                  <a:pt x="1204929" y="310635"/>
                  <a:pt x="1197812" y="318022"/>
                  <a:pt x="1240971" y="289249"/>
                </a:cubicBezTo>
                <a:cubicBezTo>
                  <a:pt x="1247192" y="276808"/>
                  <a:pt x="1251287" y="263054"/>
                  <a:pt x="1259633" y="251926"/>
                </a:cubicBezTo>
                <a:cubicBezTo>
                  <a:pt x="1282258" y="221759"/>
                  <a:pt x="1296738" y="214749"/>
                  <a:pt x="1324947" y="195942"/>
                </a:cubicBezTo>
                <a:cubicBezTo>
                  <a:pt x="1371082" y="126741"/>
                  <a:pt x="1317954" y="202467"/>
                  <a:pt x="1362269" y="149289"/>
                </a:cubicBezTo>
                <a:cubicBezTo>
                  <a:pt x="1383811" y="123438"/>
                  <a:pt x="1385899" y="112492"/>
                  <a:pt x="1408923" y="93306"/>
                </a:cubicBezTo>
                <a:cubicBezTo>
                  <a:pt x="1420870" y="83351"/>
                  <a:pt x="1435249" y="76310"/>
                  <a:pt x="1446245" y="65314"/>
                </a:cubicBezTo>
                <a:cubicBezTo>
                  <a:pt x="1454174" y="57384"/>
                  <a:pt x="1456149" y="44327"/>
                  <a:pt x="1464906" y="37322"/>
                </a:cubicBezTo>
                <a:cubicBezTo>
                  <a:pt x="1540807" y="-23400"/>
                  <a:pt x="1442220" y="87997"/>
                  <a:pt x="1520890" y="9330"/>
                </a:cubicBezTo>
                <a:lnTo>
                  <a:pt x="1520890" y="0"/>
                </a:ln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68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1873</TotalTime>
  <Words>84</Words>
  <Application>Microsoft Macintosh PowerPoint</Application>
  <PresentationFormat>A4 (210 x 297 mm)</PresentationFormat>
  <Paragraphs>14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Exempel  5 – jämföra mängder   </vt:lpstr>
      <vt:lpstr>Exempel 6 – Talets grannar, talet efter </vt:lpstr>
      <vt:lpstr>PowerPoint-presentation</vt:lpstr>
      <vt:lpstr>Exempel 9 – Markera ett givet antal cirklar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Andrea Peter-Koop</dc:creator>
  <cp:lastModifiedBy>Susanne Erlandsson</cp:lastModifiedBy>
  <cp:revision>236</cp:revision>
  <cp:lastPrinted>2024-09-05T10:14:01Z</cp:lastPrinted>
  <dcterms:created xsi:type="dcterms:W3CDTF">2024-06-10T07:24:28Z</dcterms:created>
  <dcterms:modified xsi:type="dcterms:W3CDTF">2025-12-10T18:50:00Z</dcterms:modified>
</cp:coreProperties>
</file>